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828" r:id="rId3"/>
    <p:sldId id="830" r:id="rId4"/>
    <p:sldId id="831" r:id="rId5"/>
    <p:sldId id="876" r:id="rId6"/>
    <p:sldId id="879" r:id="rId7"/>
    <p:sldId id="877" r:id="rId8"/>
    <p:sldId id="878" r:id="rId9"/>
    <p:sldId id="835" r:id="rId10"/>
    <p:sldId id="838" r:id="rId11"/>
    <p:sldId id="870" r:id="rId12"/>
    <p:sldId id="889" r:id="rId13"/>
    <p:sldId id="840" r:id="rId14"/>
    <p:sldId id="839" r:id="rId15"/>
    <p:sldId id="874" r:id="rId16"/>
    <p:sldId id="872" r:id="rId17"/>
    <p:sldId id="882" r:id="rId18"/>
    <p:sldId id="881" r:id="rId19"/>
    <p:sldId id="836" r:id="rId20"/>
    <p:sldId id="822" r:id="rId21"/>
    <p:sldId id="883" r:id="rId22"/>
    <p:sldId id="873" r:id="rId23"/>
    <p:sldId id="884" r:id="rId24"/>
    <p:sldId id="821" r:id="rId25"/>
    <p:sldId id="841" r:id="rId26"/>
    <p:sldId id="842" r:id="rId27"/>
    <p:sldId id="817" r:id="rId28"/>
    <p:sldId id="818" r:id="rId29"/>
    <p:sldId id="844" r:id="rId30"/>
    <p:sldId id="819" r:id="rId31"/>
    <p:sldId id="846" r:id="rId32"/>
  </p:sldIdLst>
  <p:sldSz cx="12192000" cy="6858000"/>
  <p:notesSz cx="6858000" cy="9144000"/>
  <p:custDataLst>
    <p:tags r:id="rId34"/>
  </p:custDataLst>
  <p:defaultTextStyle>
    <a:defPPr>
      <a:defRPr lang="zh-CN"/>
    </a:defPPr>
    <a:lvl1pPr marL="0" algn="l" defTabSz="914365" rtl="0" eaLnBrk="1" latinLnBrk="0" hangingPunct="1">
      <a:defRPr sz="1800" kern="1200">
        <a:solidFill>
          <a:schemeClr val="tx1"/>
        </a:solidFill>
        <a:latin typeface="+mn-lt"/>
        <a:ea typeface="+mn-ea"/>
        <a:cs typeface="+mn-cs"/>
      </a:defRPr>
    </a:lvl1pPr>
    <a:lvl2pPr marL="457182" algn="l" defTabSz="914365" rtl="0" eaLnBrk="1" latinLnBrk="0" hangingPunct="1">
      <a:defRPr sz="1800" kern="1200">
        <a:solidFill>
          <a:schemeClr val="tx1"/>
        </a:solidFill>
        <a:latin typeface="+mn-lt"/>
        <a:ea typeface="+mn-ea"/>
        <a:cs typeface="+mn-cs"/>
      </a:defRPr>
    </a:lvl2pPr>
    <a:lvl3pPr marL="914365" algn="l" defTabSz="914365" rtl="0" eaLnBrk="1" latinLnBrk="0" hangingPunct="1">
      <a:defRPr sz="1800" kern="1200">
        <a:solidFill>
          <a:schemeClr val="tx1"/>
        </a:solidFill>
        <a:latin typeface="+mn-lt"/>
        <a:ea typeface="+mn-ea"/>
        <a:cs typeface="+mn-cs"/>
      </a:defRPr>
    </a:lvl3pPr>
    <a:lvl4pPr marL="1371547" algn="l" defTabSz="914365" rtl="0" eaLnBrk="1" latinLnBrk="0" hangingPunct="1">
      <a:defRPr sz="1800" kern="1200">
        <a:solidFill>
          <a:schemeClr val="tx1"/>
        </a:solidFill>
        <a:latin typeface="+mn-lt"/>
        <a:ea typeface="+mn-ea"/>
        <a:cs typeface="+mn-cs"/>
      </a:defRPr>
    </a:lvl4pPr>
    <a:lvl5pPr marL="1828730" algn="l" defTabSz="914365" rtl="0" eaLnBrk="1" latinLnBrk="0" hangingPunct="1">
      <a:defRPr sz="1800" kern="1200">
        <a:solidFill>
          <a:schemeClr val="tx1"/>
        </a:solidFill>
        <a:latin typeface="+mn-lt"/>
        <a:ea typeface="+mn-ea"/>
        <a:cs typeface="+mn-cs"/>
      </a:defRPr>
    </a:lvl5pPr>
    <a:lvl6pPr marL="2285912" algn="l" defTabSz="914365" rtl="0" eaLnBrk="1" latinLnBrk="0" hangingPunct="1">
      <a:defRPr sz="1800" kern="1200">
        <a:solidFill>
          <a:schemeClr val="tx1"/>
        </a:solidFill>
        <a:latin typeface="+mn-lt"/>
        <a:ea typeface="+mn-ea"/>
        <a:cs typeface="+mn-cs"/>
      </a:defRPr>
    </a:lvl6pPr>
    <a:lvl7pPr marL="2743094" algn="l" defTabSz="914365" rtl="0" eaLnBrk="1" latinLnBrk="0" hangingPunct="1">
      <a:defRPr sz="1800" kern="1200">
        <a:solidFill>
          <a:schemeClr val="tx1"/>
        </a:solidFill>
        <a:latin typeface="+mn-lt"/>
        <a:ea typeface="+mn-ea"/>
        <a:cs typeface="+mn-cs"/>
      </a:defRPr>
    </a:lvl7pPr>
    <a:lvl8pPr marL="3200277" algn="l" defTabSz="914365" rtl="0" eaLnBrk="1" latinLnBrk="0" hangingPunct="1">
      <a:defRPr sz="1800" kern="1200">
        <a:solidFill>
          <a:schemeClr val="tx1"/>
        </a:solidFill>
        <a:latin typeface="+mn-lt"/>
        <a:ea typeface="+mn-ea"/>
        <a:cs typeface="+mn-cs"/>
      </a:defRPr>
    </a:lvl8pPr>
    <a:lvl9pPr marL="3657459" algn="l" defTabSz="9143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5" userDrawn="1">
          <p15:clr>
            <a:srgbClr val="A4A3A4"/>
          </p15:clr>
        </p15:guide>
        <p15:guide id="2" pos="1685" userDrawn="1">
          <p15:clr>
            <a:srgbClr val="A4A3A4"/>
          </p15:clr>
        </p15:guide>
        <p15:guide id="3" pos="30" userDrawn="1">
          <p15:clr>
            <a:srgbClr val="A4A3A4"/>
          </p15:clr>
        </p15:guide>
        <p15:guide id="4" orient="horz" pos="436" userDrawn="1">
          <p15:clr>
            <a:srgbClr val="A4A3A4"/>
          </p15:clr>
        </p15:guide>
        <p15:guide id="5" orient="horz" pos="23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385724"/>
    <a:srgbClr val="767171"/>
    <a:srgbClr val="896700"/>
    <a:srgbClr val="70A35D"/>
    <a:srgbClr val="385723"/>
    <a:srgbClr val="619A4D"/>
    <a:srgbClr val="EBEAE7"/>
    <a:srgbClr val="FFFFFF"/>
    <a:srgbClr val="659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2" autoAdjust="0"/>
    <p:restoredTop sz="90803" autoAdjust="0"/>
  </p:normalViewPr>
  <p:slideViewPr>
    <p:cSldViewPr snapToGrid="0" showGuides="1">
      <p:cViewPr varScale="1">
        <p:scale>
          <a:sx n="84" d="100"/>
          <a:sy n="84" d="100"/>
        </p:scale>
        <p:origin x="63" y="105"/>
      </p:cViewPr>
      <p:guideLst>
        <p:guide orient="horz" pos="1275"/>
        <p:guide pos="1685"/>
        <p:guide pos="30"/>
        <p:guide orient="horz" pos="436"/>
        <p:guide orient="horz" pos="234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17DB4-8795-424D-BF65-E223CFE4A01E}" type="datetimeFigureOut">
              <a:rPr lang="zh-CN" altLang="en-US" smtClean="0"/>
              <a:t>2022/9/28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08E158-C887-43AA-9025-F623C8F50D1B}" type="slidenum">
              <a:rPr lang="zh-CN" altLang="en-US" smtClean="0"/>
              <a:t>‹#›</a:t>
            </a:fld>
            <a:endParaRPr lang="zh-CN" altLang="en-US"/>
          </a:p>
        </p:txBody>
      </p:sp>
    </p:spTree>
    <p:extLst>
      <p:ext uri="{BB962C8B-B14F-4D97-AF65-F5344CB8AC3E}">
        <p14:creationId xmlns:p14="http://schemas.microsoft.com/office/powerpoint/2010/main" val="1547103951"/>
      </p:ext>
    </p:extLst>
  </p:cSld>
  <p:clrMap bg1="lt1" tx1="dk1" bg2="lt2" tx2="dk2" accent1="accent1" accent2="accent2" accent3="accent3" accent4="accent4" accent5="accent5" accent6="accent6" hlink="hlink" folHlink="folHlink"/>
  <p:notesStyle>
    <a:lvl1pPr marL="0" algn="l" defTabSz="914365" rtl="0" eaLnBrk="1" latinLnBrk="0" hangingPunct="1">
      <a:defRPr sz="1199" kern="1200">
        <a:solidFill>
          <a:schemeClr val="tx1"/>
        </a:solidFill>
        <a:latin typeface="+mn-lt"/>
        <a:ea typeface="+mn-ea"/>
        <a:cs typeface="+mn-cs"/>
      </a:defRPr>
    </a:lvl1pPr>
    <a:lvl2pPr marL="457182" algn="l" defTabSz="914365" rtl="0" eaLnBrk="1" latinLnBrk="0" hangingPunct="1">
      <a:defRPr sz="1199" kern="1200">
        <a:solidFill>
          <a:schemeClr val="tx1"/>
        </a:solidFill>
        <a:latin typeface="+mn-lt"/>
        <a:ea typeface="+mn-ea"/>
        <a:cs typeface="+mn-cs"/>
      </a:defRPr>
    </a:lvl2pPr>
    <a:lvl3pPr marL="914365" algn="l" defTabSz="914365" rtl="0" eaLnBrk="1" latinLnBrk="0" hangingPunct="1">
      <a:defRPr sz="1199" kern="1200">
        <a:solidFill>
          <a:schemeClr val="tx1"/>
        </a:solidFill>
        <a:latin typeface="+mn-lt"/>
        <a:ea typeface="+mn-ea"/>
        <a:cs typeface="+mn-cs"/>
      </a:defRPr>
    </a:lvl3pPr>
    <a:lvl4pPr marL="1371547" algn="l" defTabSz="914365" rtl="0" eaLnBrk="1" latinLnBrk="0" hangingPunct="1">
      <a:defRPr sz="1199" kern="1200">
        <a:solidFill>
          <a:schemeClr val="tx1"/>
        </a:solidFill>
        <a:latin typeface="+mn-lt"/>
        <a:ea typeface="+mn-ea"/>
        <a:cs typeface="+mn-cs"/>
      </a:defRPr>
    </a:lvl4pPr>
    <a:lvl5pPr marL="1828730" algn="l" defTabSz="914365" rtl="0" eaLnBrk="1" latinLnBrk="0" hangingPunct="1">
      <a:defRPr sz="1199" kern="1200">
        <a:solidFill>
          <a:schemeClr val="tx1"/>
        </a:solidFill>
        <a:latin typeface="+mn-lt"/>
        <a:ea typeface="+mn-ea"/>
        <a:cs typeface="+mn-cs"/>
      </a:defRPr>
    </a:lvl5pPr>
    <a:lvl6pPr marL="2285912" algn="l" defTabSz="914365" rtl="0" eaLnBrk="1" latinLnBrk="0" hangingPunct="1">
      <a:defRPr sz="1199" kern="1200">
        <a:solidFill>
          <a:schemeClr val="tx1"/>
        </a:solidFill>
        <a:latin typeface="+mn-lt"/>
        <a:ea typeface="+mn-ea"/>
        <a:cs typeface="+mn-cs"/>
      </a:defRPr>
    </a:lvl6pPr>
    <a:lvl7pPr marL="2743094" algn="l" defTabSz="914365" rtl="0" eaLnBrk="1" latinLnBrk="0" hangingPunct="1">
      <a:defRPr sz="1199" kern="1200">
        <a:solidFill>
          <a:schemeClr val="tx1"/>
        </a:solidFill>
        <a:latin typeface="+mn-lt"/>
        <a:ea typeface="+mn-ea"/>
        <a:cs typeface="+mn-cs"/>
      </a:defRPr>
    </a:lvl7pPr>
    <a:lvl8pPr marL="3200277" algn="l" defTabSz="914365" rtl="0" eaLnBrk="1" latinLnBrk="0" hangingPunct="1">
      <a:defRPr sz="1199" kern="1200">
        <a:solidFill>
          <a:schemeClr val="tx1"/>
        </a:solidFill>
        <a:latin typeface="+mn-lt"/>
        <a:ea typeface="+mn-ea"/>
        <a:cs typeface="+mn-cs"/>
      </a:defRPr>
    </a:lvl8pPr>
    <a:lvl9pPr marL="3657459" algn="l" defTabSz="914365"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4E480A-CC46-4AF1-A74E-59CF16D24CFF}" type="slidenum">
              <a:rPr lang="zh-CN" altLang="en-US" smtClean="0"/>
              <a:t>1</a:t>
            </a:fld>
            <a:endParaRPr lang="zh-CN" altLang="en-US"/>
          </a:p>
        </p:txBody>
      </p:sp>
    </p:spTree>
    <p:extLst>
      <p:ext uri="{BB962C8B-B14F-4D97-AF65-F5344CB8AC3E}">
        <p14:creationId xmlns:p14="http://schemas.microsoft.com/office/powerpoint/2010/main" val="352425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i="0" dirty="0">
                <a:solidFill>
                  <a:srgbClr val="00B050"/>
                </a:solidFill>
                <a:effectLst/>
                <a:latin typeface="宋体" panose="02010600030101010101" pitchFamily="2" charset="-122"/>
                <a:ea typeface="宋体" panose="02010600030101010101" pitchFamily="2" charset="-122"/>
              </a:rPr>
              <a:t>左图中箭头方向代表基因组大小的增加或减小。黑色柱高低表示热带物种的数量，白色柱高低表示温带物种的数量；</a:t>
            </a:r>
            <a:endParaRPr lang="en-US" altLang="zh-CN" b="1" i="0" dirty="0">
              <a:solidFill>
                <a:srgbClr val="00B050"/>
              </a:solidFill>
              <a:effectLst/>
              <a:latin typeface="宋体" panose="02010600030101010101" pitchFamily="2" charset="-122"/>
              <a:ea typeface="宋体" panose="02010600030101010101" pitchFamily="2" charset="-122"/>
            </a:endParaRPr>
          </a:p>
          <a:p>
            <a:endParaRPr lang="zh-CN" altLang="en-US" dirty="0"/>
          </a:p>
        </p:txBody>
      </p:sp>
      <p:sp>
        <p:nvSpPr>
          <p:cNvPr id="4" name="灯片编号占位符 3"/>
          <p:cNvSpPr>
            <a:spLocks noGrp="1"/>
          </p:cNvSpPr>
          <p:nvPr>
            <p:ph type="sldNum" sz="quarter" idx="5"/>
          </p:nvPr>
        </p:nvSpPr>
        <p:spPr/>
        <p:txBody>
          <a:bodyPr/>
          <a:lstStyle/>
          <a:p>
            <a:fld id="{68D12327-2CE6-41A2-BDA9-DD70ED4E7766}" type="slidenum">
              <a:rPr lang="zh-CN" altLang="en-US" smtClean="0"/>
              <a:t>21</a:t>
            </a:fld>
            <a:endParaRPr lang="zh-CN" altLang="en-US"/>
          </a:p>
        </p:txBody>
      </p:sp>
    </p:spTree>
    <p:extLst>
      <p:ext uri="{BB962C8B-B14F-4D97-AF65-F5344CB8AC3E}">
        <p14:creationId xmlns:p14="http://schemas.microsoft.com/office/powerpoint/2010/main" val="1982120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Georgia" panose="02040502050405020303" pitchFamily="18" charset="0"/>
              </a:rPr>
              <a:t>该研究支持这么一个假设，在木本被子植物中，基因组大小通常较小且保守，多倍化很少见。</a:t>
            </a:r>
            <a:endParaRPr lang="zh-CN" altLang="en-US" dirty="0"/>
          </a:p>
        </p:txBody>
      </p:sp>
      <p:sp>
        <p:nvSpPr>
          <p:cNvPr id="4" name="灯片编号占位符 3"/>
          <p:cNvSpPr>
            <a:spLocks noGrp="1"/>
          </p:cNvSpPr>
          <p:nvPr>
            <p:ph type="sldNum" sz="quarter" idx="5"/>
          </p:nvPr>
        </p:nvSpPr>
        <p:spPr/>
        <p:txBody>
          <a:bodyPr/>
          <a:lstStyle/>
          <a:p>
            <a:fld id="{68D12327-2CE6-41A2-BDA9-DD70ED4E7766}" type="slidenum">
              <a:rPr lang="zh-CN" altLang="en-US" smtClean="0"/>
              <a:t>22</a:t>
            </a:fld>
            <a:endParaRPr lang="zh-CN" altLang="en-US"/>
          </a:p>
        </p:txBody>
      </p:sp>
    </p:spTree>
    <p:extLst>
      <p:ext uri="{BB962C8B-B14F-4D97-AF65-F5344CB8AC3E}">
        <p14:creationId xmlns:p14="http://schemas.microsoft.com/office/powerpoint/2010/main" val="347163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Georgia" panose="02040502050405020303" pitchFamily="18" charset="0"/>
              </a:rPr>
              <a:t>该研究支持这么一个假设，在木本被子植物中，木本植物的基因组通常较小，而且木本植物的基因组大小变化不大，壳斗科基因组大小变化范围为</a:t>
            </a:r>
            <a:r>
              <a:rPr lang="en-US" altLang="zh-CN" b="0" i="0" dirty="0">
                <a:solidFill>
                  <a:srgbClr val="333333"/>
                </a:solidFill>
                <a:effectLst/>
                <a:latin typeface="Georgia" panose="02040502050405020303" pitchFamily="18" charset="0"/>
              </a:rPr>
              <a:t>120%</a:t>
            </a:r>
            <a:r>
              <a:rPr lang="zh-CN" altLang="en-US" b="0" i="0" dirty="0">
                <a:solidFill>
                  <a:srgbClr val="333333"/>
                </a:solidFill>
                <a:effectLst/>
                <a:latin typeface="Georgia" panose="02040502050405020303" pitchFamily="18" charset="0"/>
              </a:rPr>
              <a:t>，因此是较为保守，多倍化很少见。</a:t>
            </a:r>
            <a:endParaRPr lang="zh-CN" altLang="en-US" dirty="0"/>
          </a:p>
        </p:txBody>
      </p:sp>
      <p:sp>
        <p:nvSpPr>
          <p:cNvPr id="4" name="灯片编号占位符 3"/>
          <p:cNvSpPr>
            <a:spLocks noGrp="1"/>
          </p:cNvSpPr>
          <p:nvPr>
            <p:ph type="sldNum" sz="quarter" idx="5"/>
          </p:nvPr>
        </p:nvSpPr>
        <p:spPr/>
        <p:txBody>
          <a:bodyPr/>
          <a:lstStyle/>
          <a:p>
            <a:fld id="{68D12327-2CE6-41A2-BDA9-DD70ED4E7766}" type="slidenum">
              <a:rPr lang="zh-CN" altLang="en-US" smtClean="0"/>
              <a:t>23</a:t>
            </a:fld>
            <a:endParaRPr lang="zh-CN" altLang="en-US"/>
          </a:p>
        </p:txBody>
      </p:sp>
    </p:spTree>
    <p:extLst>
      <p:ext uri="{BB962C8B-B14F-4D97-AF65-F5344CB8AC3E}">
        <p14:creationId xmlns:p14="http://schemas.microsoft.com/office/powerpoint/2010/main" val="377691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1"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1" cy="1655763"/>
          </a:xfrm>
          <a:prstGeom prst="rect">
            <a:avLst/>
          </a:prstGeom>
        </p:spPr>
        <p:txBody>
          <a:bodyPr/>
          <a:lstStyle>
            <a:lvl1pPr marL="0" indent="0" algn="ctr">
              <a:buNone/>
              <a:defRPr sz="2400"/>
            </a:lvl1pPr>
            <a:lvl2pPr marL="457219" indent="0" algn="ctr">
              <a:buNone/>
              <a:defRPr sz="2000"/>
            </a:lvl2pPr>
            <a:lvl3pPr marL="914437" indent="0" algn="ctr">
              <a:buNone/>
              <a:defRPr sz="1800"/>
            </a:lvl3pPr>
            <a:lvl4pPr marL="1371656" indent="0" algn="ctr">
              <a:buNone/>
              <a:defRPr sz="1600"/>
            </a:lvl4pPr>
            <a:lvl5pPr marL="1828875" indent="0" algn="ctr">
              <a:buNone/>
              <a:defRPr sz="1600"/>
            </a:lvl5pPr>
            <a:lvl6pPr marL="2286094" indent="0" algn="ctr">
              <a:buNone/>
              <a:defRPr sz="1600"/>
            </a:lvl6pPr>
            <a:lvl7pPr marL="2743312" indent="0" algn="ctr">
              <a:buNone/>
              <a:defRPr sz="1600"/>
            </a:lvl7pPr>
            <a:lvl8pPr marL="3200531" indent="0" algn="ctr">
              <a:buNone/>
              <a:defRPr sz="1600"/>
            </a:lvl8pPr>
            <a:lvl9pPr marL="365775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2D2608CE-1EF3-4407-84E1-EE986FE4EDDA}" type="datetimeFigureOut">
              <a:rPr lang="zh-CN" altLang="en-US" smtClean="0"/>
              <a:t>2022/9/28</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0B8902C9-96F7-4E0F-9935-10C4F6F5DFF7}" type="slidenum">
              <a:rPr lang="zh-CN" altLang="en-US" smtClean="0"/>
              <a:t>‹#›</a:t>
            </a:fld>
            <a:endParaRPr lang="zh-CN" altLang="en-US"/>
          </a:p>
        </p:txBody>
      </p:sp>
    </p:spTree>
    <p:extLst>
      <p:ext uri="{BB962C8B-B14F-4D97-AF65-F5344CB8AC3E}">
        <p14:creationId xmlns:p14="http://schemas.microsoft.com/office/powerpoint/2010/main" val="1225709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1" cy="132556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1"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2D2608CE-1EF3-4407-84E1-EE986FE4EDDA}" type="datetimeFigureOut">
              <a:rPr lang="zh-CN" altLang="en-US" smtClean="0"/>
              <a:t>2022/9/28</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0B8902C9-96F7-4E0F-9935-10C4F6F5DFF7}" type="slidenum">
              <a:rPr lang="zh-CN" altLang="en-US" smtClean="0"/>
              <a:t>‹#›</a:t>
            </a:fld>
            <a:endParaRPr lang="zh-CN" altLang="en-US"/>
          </a:p>
        </p:txBody>
      </p:sp>
    </p:spTree>
    <p:extLst>
      <p:ext uri="{BB962C8B-B14F-4D97-AF65-F5344CB8AC3E}">
        <p14:creationId xmlns:p14="http://schemas.microsoft.com/office/powerpoint/2010/main" val="283998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899"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2D2608CE-1EF3-4407-84E1-EE986FE4EDDA}" type="datetimeFigureOut">
              <a:rPr lang="zh-CN" altLang="en-US" smtClean="0"/>
              <a:t>2022/9/28</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0B8902C9-96F7-4E0F-9935-10C4F6F5DFF7}" type="slidenum">
              <a:rPr lang="zh-CN" altLang="en-US" smtClean="0"/>
              <a:t>‹#›</a:t>
            </a:fld>
            <a:endParaRPr lang="zh-CN" altLang="en-US"/>
          </a:p>
        </p:txBody>
      </p:sp>
    </p:spTree>
    <p:extLst>
      <p:ext uri="{BB962C8B-B14F-4D97-AF65-F5344CB8AC3E}">
        <p14:creationId xmlns:p14="http://schemas.microsoft.com/office/powerpoint/2010/main" val="3911313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151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193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991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02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548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60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848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56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1" cy="132556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1"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2D2608CE-1EF3-4407-84E1-EE986FE4EDDA}" type="datetimeFigureOut">
              <a:rPr lang="zh-CN" altLang="en-US" smtClean="0"/>
              <a:t>2022/9/28</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0B8902C9-96F7-4E0F-9935-10C4F6F5DFF7}" type="slidenum">
              <a:rPr lang="zh-CN" altLang="en-US" smtClean="0"/>
              <a:t>‹#›</a:t>
            </a:fld>
            <a:endParaRPr lang="zh-CN" altLang="en-US"/>
          </a:p>
        </p:txBody>
      </p:sp>
    </p:spTree>
    <p:extLst>
      <p:ext uri="{BB962C8B-B14F-4D97-AF65-F5344CB8AC3E}">
        <p14:creationId xmlns:p14="http://schemas.microsoft.com/office/powerpoint/2010/main" val="740442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711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656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lipArtAndTx">
  <p:cSld name="标题，剪贴画与文本">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剪贴画占位符 2"/>
          <p:cNvSpPr>
            <a:spLocks noGrp="1"/>
          </p:cNvSpPr>
          <p:nvPr>
            <p:ph type="clipArt" sz="half" idx="1"/>
          </p:nvPr>
        </p:nvSpPr>
        <p:spPr>
          <a:xfrm>
            <a:off x="609600" y="1600201"/>
            <a:ext cx="5384800" cy="4525963"/>
          </a:xfrm>
          <a:prstGeom prst="rect">
            <a:avLst/>
          </a:prstGeom>
        </p:spPr>
        <p:txBody>
          <a:bodyPr/>
          <a:lstStyle/>
          <a:p>
            <a:pPr lvl="0"/>
            <a:endParaRPr lang="zh-CN" altLang="en-US" noProof="0"/>
          </a:p>
        </p:txBody>
      </p:sp>
      <p:sp>
        <p:nvSpPr>
          <p:cNvPr id="4" name="文本占位符 3"/>
          <p:cNvSpPr>
            <a:spLocks noGrp="1"/>
          </p:cNvSpPr>
          <p:nvPr>
            <p:ph type="body" sz="half" idx="2"/>
          </p:nvPr>
        </p:nvSpPr>
        <p:spPr>
          <a:xfrm>
            <a:off x="6197600" y="1600201"/>
            <a:ext cx="5384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xfrm>
            <a:off x="7205663" y="6042025"/>
            <a:ext cx="911225" cy="365125"/>
          </a:xfrm>
          <a:prstGeom prst="rect">
            <a:avLst/>
          </a:prstGeom>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xfrm>
            <a:off x="677863" y="6042025"/>
            <a:ext cx="6297612" cy="365125"/>
          </a:xfrm>
          <a:prstGeom prst="rect">
            <a:avLst/>
          </a:prstGeom>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xfrm>
            <a:off x="8589963" y="6042025"/>
            <a:ext cx="684212" cy="365125"/>
          </a:xfrm>
          <a:prstGeom prst="rect">
            <a:avLst/>
          </a:prstGeom>
        </p:spPr>
        <p:txBody>
          <a:bodyPr/>
          <a:lstStyle>
            <a:lvl1pPr>
              <a:defRPr smtClean="0"/>
            </a:lvl1pPr>
          </a:lstStyle>
          <a:p>
            <a:pPr>
              <a:defRPr/>
            </a:pPr>
            <a:fld id="{3899D7FC-3BA4-4D38-BE25-A4E30B1E6CC2}" type="slidenum">
              <a:rPr lang="en-US" altLang="zh-CN"/>
              <a:pPr>
                <a:defRPr/>
              </a:pPr>
              <a:t>‹#›</a:t>
            </a:fld>
            <a:endParaRPr lang="en-US" altLang="zh-CN"/>
          </a:p>
        </p:txBody>
      </p:sp>
    </p:spTree>
    <p:extLst>
      <p:ext uri="{BB962C8B-B14F-4D97-AF65-F5344CB8AC3E}">
        <p14:creationId xmlns:p14="http://schemas.microsoft.com/office/powerpoint/2010/main" val="1489023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cSld name="标题和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10972800" cy="21859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3938589"/>
            <a:ext cx="10972800" cy="21875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xfrm>
            <a:off x="7205663" y="6042025"/>
            <a:ext cx="911225" cy="365125"/>
          </a:xfrm>
          <a:prstGeom prst="rect">
            <a:avLst/>
          </a:prstGeom>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xfrm>
            <a:off x="677863" y="6042025"/>
            <a:ext cx="6297612" cy="365125"/>
          </a:xfrm>
          <a:prstGeom prst="rect">
            <a:avLst/>
          </a:prstGeom>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xfrm>
            <a:off x="8589963" y="6042025"/>
            <a:ext cx="684212" cy="365125"/>
          </a:xfrm>
          <a:prstGeom prst="rect">
            <a:avLst/>
          </a:prstGeom>
        </p:spPr>
        <p:txBody>
          <a:bodyPr/>
          <a:lstStyle>
            <a:lvl1pPr>
              <a:defRPr smtClean="0"/>
            </a:lvl1pPr>
          </a:lstStyle>
          <a:p>
            <a:pPr>
              <a:defRPr/>
            </a:pPr>
            <a:fld id="{E10915B9-D5D6-4C40-BF3B-EFA071DD4D93}" type="slidenum">
              <a:rPr lang="en-US" altLang="zh-CN"/>
              <a:pPr>
                <a:defRPr/>
              </a:pPr>
              <a:t>‹#›</a:t>
            </a:fld>
            <a:endParaRPr lang="en-US" altLang="zh-CN"/>
          </a:p>
        </p:txBody>
      </p:sp>
    </p:spTree>
    <p:extLst>
      <p:ext uri="{BB962C8B-B14F-4D97-AF65-F5344CB8AC3E}">
        <p14:creationId xmlns:p14="http://schemas.microsoft.com/office/powerpoint/2010/main" val="2767346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609600" y="1600201"/>
            <a:ext cx="5384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600200"/>
            <a:ext cx="5384800" cy="21859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97600" y="3938589"/>
            <a:ext cx="5384800" cy="21875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
          <p:cNvSpPr>
            <a:spLocks noGrp="1" noChangeArrowheads="1"/>
          </p:cNvSpPr>
          <p:nvPr>
            <p:ph type="dt" sz="half" idx="10"/>
          </p:nvPr>
        </p:nvSpPr>
        <p:spPr>
          <a:xfrm>
            <a:off x="7205663" y="6042025"/>
            <a:ext cx="911225" cy="365125"/>
          </a:xfrm>
          <a:prstGeom prst="rect">
            <a:avLst/>
          </a:prstGeom>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a:xfrm>
            <a:off x="677863" y="6042025"/>
            <a:ext cx="6297612" cy="365125"/>
          </a:xfrm>
          <a:prstGeom prst="rect">
            <a:avLst/>
          </a:prstGeom>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xfrm>
            <a:off x="8589963" y="6042025"/>
            <a:ext cx="684212" cy="365125"/>
          </a:xfrm>
          <a:prstGeom prst="rect">
            <a:avLst/>
          </a:prstGeom>
        </p:spPr>
        <p:txBody>
          <a:bodyPr/>
          <a:lstStyle>
            <a:lvl1pPr>
              <a:defRPr smtClean="0"/>
            </a:lvl1pPr>
          </a:lstStyle>
          <a:p>
            <a:pPr>
              <a:defRPr/>
            </a:pPr>
            <a:fld id="{E8D7CF3A-4551-4E3A-B1E4-0A9B98C9C431}" type="slidenum">
              <a:rPr lang="en-US" altLang="zh-CN"/>
              <a:pPr>
                <a:defRPr/>
              </a:pPr>
              <a:t>‹#›</a:t>
            </a:fld>
            <a:endParaRPr lang="en-US" altLang="zh-CN"/>
          </a:p>
        </p:txBody>
      </p:sp>
    </p:spTree>
    <p:extLst>
      <p:ext uri="{BB962C8B-B14F-4D97-AF65-F5344CB8AC3E}">
        <p14:creationId xmlns:p14="http://schemas.microsoft.com/office/powerpoint/2010/main" val="4174773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cSld name="标题，文本与图表">
    <p:spTree>
      <p:nvGrpSpPr>
        <p:cNvPr id="1" name=""/>
        <p:cNvGrpSpPr/>
        <p:nvPr/>
      </p:nvGrpSpPr>
      <p:grpSpPr>
        <a:xfrm>
          <a:off x="0" y="0"/>
          <a:ext cx="0" cy="0"/>
          <a:chOff x="0" y="0"/>
          <a:chExt cx="0" cy="0"/>
        </a:xfrm>
      </p:grpSpPr>
      <p:sp>
        <p:nvSpPr>
          <p:cNvPr id="2" name="标题 1"/>
          <p:cNvSpPr>
            <a:spLocks noGrp="1"/>
          </p:cNvSpPr>
          <p:nvPr>
            <p:ph type="title"/>
          </p:nvPr>
        </p:nvSpPr>
        <p:spPr>
          <a:xfrm>
            <a:off x="711200" y="457200"/>
            <a:ext cx="10769600" cy="10668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711200" y="1673226"/>
            <a:ext cx="5283200" cy="44989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图表占位符 3"/>
          <p:cNvSpPr>
            <a:spLocks noGrp="1"/>
          </p:cNvSpPr>
          <p:nvPr>
            <p:ph type="chart" sz="half" idx="2"/>
          </p:nvPr>
        </p:nvSpPr>
        <p:spPr>
          <a:xfrm>
            <a:off x="6197600" y="1673226"/>
            <a:ext cx="5283200" cy="4498975"/>
          </a:xfrm>
          <a:prstGeom prst="rect">
            <a:avLst/>
          </a:prstGeom>
        </p:spPr>
        <p:txBody>
          <a:bodyPr/>
          <a:lstStyle/>
          <a:p>
            <a:pPr lvl="0"/>
            <a:endParaRPr lang="zh-CN" altLang="en-US" noProof="0"/>
          </a:p>
        </p:txBody>
      </p:sp>
      <p:sp>
        <p:nvSpPr>
          <p:cNvPr id="5" name="Rectangle 4"/>
          <p:cNvSpPr>
            <a:spLocks noGrp="1" noChangeArrowheads="1"/>
          </p:cNvSpPr>
          <p:nvPr>
            <p:ph type="dt" sz="half" idx="10"/>
          </p:nvPr>
        </p:nvSpPr>
        <p:spPr>
          <a:xfrm>
            <a:off x="402167" y="6305550"/>
            <a:ext cx="3052233" cy="476250"/>
          </a:xfrm>
          <a:prstGeom prst="rect">
            <a:avLst/>
          </a:prstGeom>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xfrm>
            <a:off x="4165600" y="6305550"/>
            <a:ext cx="3860800" cy="476250"/>
          </a:xfrm>
          <a:prstGeom prst="rect">
            <a:avLst/>
          </a:prstGeom>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xfrm>
            <a:off x="8737601" y="6305550"/>
            <a:ext cx="3052233" cy="476250"/>
          </a:xfrm>
          <a:prstGeom prst="rect">
            <a:avLst/>
          </a:prstGeom>
          <a:ln/>
        </p:spPr>
        <p:txBody>
          <a:bodyPr/>
          <a:lstStyle>
            <a:lvl1pPr>
              <a:defRPr/>
            </a:lvl1pPr>
          </a:lstStyle>
          <a:p>
            <a:fld id="{6E00E289-AF07-4B8C-9C2C-973754FABAEE}" type="slidenum">
              <a:rPr lang="en-US" altLang="zh-CN"/>
              <a:pPr/>
              <a:t>‹#›</a:t>
            </a:fld>
            <a:endParaRPr lang="en-US" altLang="zh-CN"/>
          </a:p>
        </p:txBody>
      </p:sp>
    </p:spTree>
    <p:extLst>
      <p:ext uri="{BB962C8B-B14F-4D97-AF65-F5344CB8AC3E}">
        <p14:creationId xmlns:p14="http://schemas.microsoft.com/office/powerpoint/2010/main" val="383313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11200" y="457200"/>
            <a:ext cx="10769600" cy="10668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711200" y="1673226"/>
            <a:ext cx="10769600" cy="4498975"/>
          </a:xfrm>
          <a:prstGeom prst="rect">
            <a:avLst/>
          </a:prstGeom>
        </p:spPr>
        <p:txBody>
          <a:bodyPr/>
          <a:lstStyle/>
          <a:p>
            <a:pPr lvl="0"/>
            <a:endParaRPr lang="zh-CN" altLang="en-US" noProof="0"/>
          </a:p>
        </p:txBody>
      </p:sp>
      <p:sp>
        <p:nvSpPr>
          <p:cNvPr id="4" name="Rectangle 4"/>
          <p:cNvSpPr>
            <a:spLocks noGrp="1" noChangeArrowheads="1"/>
          </p:cNvSpPr>
          <p:nvPr>
            <p:ph type="dt" sz="half" idx="10"/>
          </p:nvPr>
        </p:nvSpPr>
        <p:spPr>
          <a:xfrm>
            <a:off x="402167" y="6305550"/>
            <a:ext cx="3052233" cy="476250"/>
          </a:xfrm>
          <a:prstGeom prst="rect">
            <a:avLst/>
          </a:prstGeom>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4165600" y="6305550"/>
            <a:ext cx="3860800" cy="476250"/>
          </a:xfrm>
          <a:prstGeom prst="rect">
            <a:avLst/>
          </a:prstGeo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8737601" y="6305550"/>
            <a:ext cx="3052233" cy="476250"/>
          </a:xfrm>
          <a:prstGeom prst="rect">
            <a:avLst/>
          </a:prstGeom>
          <a:ln/>
        </p:spPr>
        <p:txBody>
          <a:bodyPr/>
          <a:lstStyle>
            <a:lvl1pPr>
              <a:defRPr/>
            </a:lvl1pPr>
          </a:lstStyle>
          <a:p>
            <a:fld id="{427AF312-0C39-4C7A-8871-36CE394EE01E}" type="slidenum">
              <a:rPr lang="en-US" altLang="zh-CN"/>
              <a:pPr/>
              <a:t>‹#›</a:t>
            </a:fld>
            <a:endParaRPr lang="en-US" altLang="zh-CN"/>
          </a:p>
        </p:txBody>
      </p:sp>
    </p:spTree>
    <p:extLst>
      <p:ext uri="{BB962C8B-B14F-4D97-AF65-F5344CB8AC3E}">
        <p14:creationId xmlns:p14="http://schemas.microsoft.com/office/powerpoint/2010/main" val="1847540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1219200" y="609600"/>
            <a:ext cx="9753600" cy="1143000"/>
          </a:xfrm>
          <a:prstGeom prst="rect">
            <a:avLst/>
          </a:prstGeom>
        </p:spPr>
        <p:txBody>
          <a:bodyPr/>
          <a:lstStyle/>
          <a:p>
            <a:r>
              <a:rPr lang="zh-CN" altLang="en-US"/>
              <a:t>单击此处编辑母版标题样式</a:t>
            </a:r>
          </a:p>
        </p:txBody>
      </p:sp>
      <p:sp>
        <p:nvSpPr>
          <p:cNvPr id="3" name="内容占位符 2"/>
          <p:cNvSpPr>
            <a:spLocks noGrp="1"/>
          </p:cNvSpPr>
          <p:nvPr>
            <p:ph sz="quarter" idx="1"/>
          </p:nvPr>
        </p:nvSpPr>
        <p:spPr>
          <a:xfrm>
            <a:off x="1219200" y="2286000"/>
            <a:ext cx="4927600" cy="17526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350000" y="2286000"/>
            <a:ext cx="4927600" cy="17526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1219200" y="4191000"/>
            <a:ext cx="4927600" cy="17526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6350000" y="4191000"/>
            <a:ext cx="4927600" cy="17526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1117600" y="5943600"/>
            <a:ext cx="2540000" cy="304800"/>
          </a:xfrm>
          <a:prstGeom prst="rect">
            <a:avLst/>
          </a:prstGeom>
        </p:spPr>
        <p:txBody>
          <a:bodyPr/>
          <a:lstStyle>
            <a:lvl1pPr>
              <a:defRPr/>
            </a:lvl1pPr>
          </a:lstStyle>
          <a:p>
            <a:endParaRPr lang="en-US" altLang="zh-CN"/>
          </a:p>
        </p:txBody>
      </p:sp>
      <p:sp>
        <p:nvSpPr>
          <p:cNvPr id="8" name="页脚占位符 7"/>
          <p:cNvSpPr>
            <a:spLocks noGrp="1"/>
          </p:cNvSpPr>
          <p:nvPr>
            <p:ph type="ftr" sz="quarter" idx="11"/>
          </p:nvPr>
        </p:nvSpPr>
        <p:spPr>
          <a:xfrm>
            <a:off x="1117600" y="6248400"/>
            <a:ext cx="3860800" cy="457200"/>
          </a:xfrm>
          <a:prstGeom prst="rect">
            <a:avLst/>
          </a:prstGeom>
        </p:spPr>
        <p:txBody>
          <a:bodyPr/>
          <a:lstStyle>
            <a:lvl1pPr>
              <a:defRPr/>
            </a:lvl1pPr>
          </a:lstStyle>
          <a:p>
            <a:endParaRPr lang="en-US" altLang="zh-CN"/>
          </a:p>
        </p:txBody>
      </p:sp>
      <p:sp>
        <p:nvSpPr>
          <p:cNvPr id="9" name="灯片编号占位符 8"/>
          <p:cNvSpPr>
            <a:spLocks noGrp="1"/>
          </p:cNvSpPr>
          <p:nvPr>
            <p:ph type="sldNum" sz="quarter" idx="12"/>
          </p:nvPr>
        </p:nvSpPr>
        <p:spPr>
          <a:xfrm>
            <a:off x="4978400" y="6248400"/>
            <a:ext cx="2540000" cy="457200"/>
          </a:xfrm>
          <a:prstGeom prst="rect">
            <a:avLst/>
          </a:prstGeom>
        </p:spPr>
        <p:txBody>
          <a:bodyPr/>
          <a:lstStyle>
            <a:lvl1pPr>
              <a:defRPr/>
            </a:lvl1pPr>
          </a:lstStyle>
          <a:p>
            <a:fld id="{62B3D6DB-A7FB-4814-9127-3C6DFB42EDFA}" type="slidenum">
              <a:rPr lang="zh-CN" altLang="en-US"/>
              <a:pPr/>
              <a:t>‹#›</a:t>
            </a:fld>
            <a:endParaRPr lang="en-US" altLang="zh-CN"/>
          </a:p>
        </p:txBody>
      </p:sp>
    </p:spTree>
    <p:extLst>
      <p:ext uri="{BB962C8B-B14F-4D97-AF65-F5344CB8AC3E}">
        <p14:creationId xmlns:p14="http://schemas.microsoft.com/office/powerpoint/2010/main" val="1596769896"/>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9"/>
            <a:ext cx="10515601"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4"/>
            <a:ext cx="10515601" cy="1500187"/>
          </a:xfrm>
          <a:prstGeom prst="rect">
            <a:avLst/>
          </a:prstGeom>
        </p:spPr>
        <p:txBody>
          <a:bodyPr/>
          <a:lstStyle>
            <a:lvl1pPr marL="0" indent="0">
              <a:buNone/>
              <a:defRPr sz="2400">
                <a:solidFill>
                  <a:schemeClr val="tx1">
                    <a:tint val="75000"/>
                  </a:schemeClr>
                </a:solidFill>
              </a:defRPr>
            </a:lvl1pPr>
            <a:lvl2pPr marL="457219" indent="0">
              <a:buNone/>
              <a:defRPr sz="2000">
                <a:solidFill>
                  <a:schemeClr val="tx1">
                    <a:tint val="75000"/>
                  </a:schemeClr>
                </a:solidFill>
              </a:defRPr>
            </a:lvl2pPr>
            <a:lvl3pPr marL="914437" indent="0">
              <a:buNone/>
              <a:defRPr sz="1800">
                <a:solidFill>
                  <a:schemeClr val="tx1">
                    <a:tint val="75000"/>
                  </a:schemeClr>
                </a:solidFill>
              </a:defRPr>
            </a:lvl3pPr>
            <a:lvl4pPr marL="1371656" indent="0">
              <a:buNone/>
              <a:defRPr sz="1600">
                <a:solidFill>
                  <a:schemeClr val="tx1">
                    <a:tint val="75000"/>
                  </a:schemeClr>
                </a:solidFill>
              </a:defRPr>
            </a:lvl4pPr>
            <a:lvl5pPr marL="1828875" indent="0">
              <a:buNone/>
              <a:defRPr sz="1600">
                <a:solidFill>
                  <a:schemeClr val="tx1">
                    <a:tint val="75000"/>
                  </a:schemeClr>
                </a:solidFill>
              </a:defRPr>
            </a:lvl5pPr>
            <a:lvl6pPr marL="2286094" indent="0">
              <a:buNone/>
              <a:defRPr sz="1600">
                <a:solidFill>
                  <a:schemeClr val="tx1">
                    <a:tint val="75000"/>
                  </a:schemeClr>
                </a:solidFill>
              </a:defRPr>
            </a:lvl6pPr>
            <a:lvl7pPr marL="2743312" indent="0">
              <a:buNone/>
              <a:defRPr sz="1600">
                <a:solidFill>
                  <a:schemeClr val="tx1">
                    <a:tint val="75000"/>
                  </a:schemeClr>
                </a:solidFill>
              </a:defRPr>
            </a:lvl7pPr>
            <a:lvl8pPr marL="3200531" indent="0">
              <a:buNone/>
              <a:defRPr sz="1600">
                <a:solidFill>
                  <a:schemeClr val="tx1">
                    <a:tint val="75000"/>
                  </a:schemeClr>
                </a:solidFill>
              </a:defRPr>
            </a:lvl8pPr>
            <a:lvl9pPr marL="365775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2D2608CE-1EF3-4407-84E1-EE986FE4EDDA}" type="datetimeFigureOut">
              <a:rPr lang="zh-CN" altLang="en-US" smtClean="0"/>
              <a:t>2022/9/28</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0B8902C9-96F7-4E0F-9935-10C4F6F5DFF7}" type="slidenum">
              <a:rPr lang="zh-CN" altLang="en-US" smtClean="0"/>
              <a:t>‹#›</a:t>
            </a:fld>
            <a:endParaRPr lang="zh-CN" altLang="en-US"/>
          </a:p>
        </p:txBody>
      </p:sp>
    </p:spTree>
    <p:extLst>
      <p:ext uri="{BB962C8B-B14F-4D97-AF65-F5344CB8AC3E}">
        <p14:creationId xmlns:p14="http://schemas.microsoft.com/office/powerpoint/2010/main" val="145234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1" cy="132556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2D2608CE-1EF3-4407-84E1-EE986FE4EDDA}" type="datetimeFigureOut">
              <a:rPr lang="zh-CN" altLang="en-US" smtClean="0"/>
              <a:t>2022/9/28</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0B8902C9-96F7-4E0F-9935-10C4F6F5DFF7}" type="slidenum">
              <a:rPr lang="zh-CN" altLang="en-US" smtClean="0"/>
              <a:t>‹#›</a:t>
            </a:fld>
            <a:endParaRPr lang="zh-CN" altLang="en-US"/>
          </a:p>
        </p:txBody>
      </p:sp>
    </p:spTree>
    <p:extLst>
      <p:ext uri="{BB962C8B-B14F-4D97-AF65-F5344CB8AC3E}">
        <p14:creationId xmlns:p14="http://schemas.microsoft.com/office/powerpoint/2010/main" val="2588626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7" y="365125"/>
            <a:ext cx="10515601" cy="1325564"/>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19" indent="0">
              <a:buNone/>
              <a:defRPr sz="2000" b="1"/>
            </a:lvl2pPr>
            <a:lvl3pPr marL="914437" indent="0">
              <a:buNone/>
              <a:defRPr sz="1800" b="1"/>
            </a:lvl3pPr>
            <a:lvl4pPr marL="1371656" indent="0">
              <a:buNone/>
              <a:defRPr sz="1600" b="1"/>
            </a:lvl4pPr>
            <a:lvl5pPr marL="1828875" indent="0">
              <a:buNone/>
              <a:defRPr sz="1600" b="1"/>
            </a:lvl5pPr>
            <a:lvl6pPr marL="2286094" indent="0">
              <a:buNone/>
              <a:defRPr sz="1600" b="1"/>
            </a:lvl6pPr>
            <a:lvl7pPr marL="2743312" indent="0">
              <a:buNone/>
              <a:defRPr sz="1600" b="1"/>
            </a:lvl7pPr>
            <a:lvl8pPr marL="3200531" indent="0">
              <a:buNone/>
              <a:defRPr sz="1600" b="1"/>
            </a:lvl8pPr>
            <a:lvl9pPr marL="365775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19" indent="0">
              <a:buNone/>
              <a:defRPr sz="2000" b="1"/>
            </a:lvl2pPr>
            <a:lvl3pPr marL="914437" indent="0">
              <a:buNone/>
              <a:defRPr sz="1800" b="1"/>
            </a:lvl3pPr>
            <a:lvl4pPr marL="1371656" indent="0">
              <a:buNone/>
              <a:defRPr sz="1600" b="1"/>
            </a:lvl4pPr>
            <a:lvl5pPr marL="1828875" indent="0">
              <a:buNone/>
              <a:defRPr sz="1600" b="1"/>
            </a:lvl5pPr>
            <a:lvl6pPr marL="2286094" indent="0">
              <a:buNone/>
              <a:defRPr sz="1600" b="1"/>
            </a:lvl6pPr>
            <a:lvl7pPr marL="2743312" indent="0">
              <a:buNone/>
              <a:defRPr sz="1600" b="1"/>
            </a:lvl7pPr>
            <a:lvl8pPr marL="3200531" indent="0">
              <a:buNone/>
              <a:defRPr sz="1600" b="1"/>
            </a:lvl8pPr>
            <a:lvl9pPr marL="365775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1"/>
            <a:ext cx="2743200" cy="365125"/>
          </a:xfrm>
          <a:prstGeom prst="rect">
            <a:avLst/>
          </a:prstGeom>
        </p:spPr>
        <p:txBody>
          <a:bodyPr/>
          <a:lstStyle/>
          <a:p>
            <a:fld id="{2D2608CE-1EF3-4407-84E1-EE986FE4EDDA}" type="datetimeFigureOut">
              <a:rPr lang="zh-CN" altLang="en-US" smtClean="0"/>
              <a:t>2022/9/28</a:t>
            </a:fld>
            <a:endParaRPr lang="zh-CN" altLang="en-US"/>
          </a:p>
        </p:txBody>
      </p:sp>
      <p:sp>
        <p:nvSpPr>
          <p:cNvPr id="8" name="页脚占位符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1"/>
            <a:ext cx="2743200" cy="365125"/>
          </a:xfrm>
          <a:prstGeom prst="rect">
            <a:avLst/>
          </a:prstGeom>
        </p:spPr>
        <p:txBody>
          <a:bodyPr/>
          <a:lstStyle/>
          <a:p>
            <a:fld id="{0B8902C9-96F7-4E0F-9935-10C4F6F5DFF7}" type="slidenum">
              <a:rPr lang="zh-CN" altLang="en-US" smtClean="0"/>
              <a:t>‹#›</a:t>
            </a:fld>
            <a:endParaRPr lang="zh-CN" altLang="en-US"/>
          </a:p>
        </p:txBody>
      </p:sp>
    </p:spTree>
    <p:extLst>
      <p:ext uri="{BB962C8B-B14F-4D97-AF65-F5344CB8AC3E}">
        <p14:creationId xmlns:p14="http://schemas.microsoft.com/office/powerpoint/2010/main" val="2632261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1" cy="1325564"/>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2D2608CE-1EF3-4407-84E1-EE986FE4EDDA}" type="datetimeFigureOut">
              <a:rPr lang="zh-CN" altLang="en-US" smtClean="0"/>
              <a:t>2022/9/28</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0B8902C9-96F7-4E0F-9935-10C4F6F5DFF7}" type="slidenum">
              <a:rPr lang="zh-CN" altLang="en-US" smtClean="0"/>
              <a:t>‹#›</a:t>
            </a:fld>
            <a:endParaRPr lang="zh-CN" altLang="en-US"/>
          </a:p>
        </p:txBody>
      </p:sp>
    </p:spTree>
    <p:extLst>
      <p:ext uri="{BB962C8B-B14F-4D97-AF65-F5344CB8AC3E}">
        <p14:creationId xmlns:p14="http://schemas.microsoft.com/office/powerpoint/2010/main" val="2166099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a:prstGeom prst="rect">
            <a:avLst/>
          </a:prstGeom>
        </p:spPr>
        <p:txBody>
          <a:bodyPr/>
          <a:lstStyle/>
          <a:p>
            <a:fld id="{2D2608CE-1EF3-4407-84E1-EE986FE4EDDA}" type="datetimeFigureOut">
              <a:rPr lang="zh-CN" altLang="en-US" smtClean="0"/>
              <a:t>2022/9/28</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0B8902C9-96F7-4E0F-9935-10C4F6F5DFF7}" type="slidenum">
              <a:rPr lang="zh-CN" altLang="en-US" smtClean="0"/>
              <a:t>‹#›</a:t>
            </a:fld>
            <a:endParaRPr lang="zh-CN" altLang="en-US"/>
          </a:p>
        </p:txBody>
      </p:sp>
      <p:grpSp>
        <p:nvGrpSpPr>
          <p:cNvPr id="20" name="组合 19"/>
          <p:cNvGrpSpPr/>
          <p:nvPr userDrawn="1"/>
        </p:nvGrpSpPr>
        <p:grpSpPr>
          <a:xfrm>
            <a:off x="39956" y="768350"/>
            <a:ext cx="1018182" cy="4679417"/>
            <a:chOff x="53811" y="914401"/>
            <a:chExt cx="1018182" cy="4673319"/>
          </a:xfrm>
        </p:grpSpPr>
        <p:cxnSp>
          <p:nvCxnSpPr>
            <p:cNvPr id="14" name="直接连接符 13"/>
            <p:cNvCxnSpPr/>
            <p:nvPr userDrawn="1"/>
          </p:nvCxnSpPr>
          <p:spPr>
            <a:xfrm flipH="1">
              <a:off x="562903" y="4010394"/>
              <a:ext cx="0" cy="865909"/>
            </a:xfrm>
            <a:prstGeom prst="line">
              <a:avLst/>
            </a:prstGeom>
            <a:ln w="12700"/>
          </p:spPr>
          <p:style>
            <a:lnRef idx="1">
              <a:schemeClr val="dk1"/>
            </a:lnRef>
            <a:fillRef idx="0">
              <a:schemeClr val="dk1"/>
            </a:fillRef>
            <a:effectRef idx="0">
              <a:schemeClr val="dk1"/>
            </a:effectRef>
            <a:fontRef idx="minor">
              <a:schemeClr val="tx1"/>
            </a:fontRef>
          </p:style>
        </p:cxnSp>
        <p:sp>
          <p:nvSpPr>
            <p:cNvPr id="5" name="文本框 4"/>
            <p:cNvSpPr txBox="1"/>
            <p:nvPr userDrawn="1"/>
          </p:nvSpPr>
          <p:spPr>
            <a:xfrm>
              <a:off x="332070" y="1301000"/>
              <a:ext cx="461665" cy="3100127"/>
            </a:xfrm>
            <a:prstGeom prst="rect">
              <a:avLst/>
            </a:prstGeom>
            <a:solidFill>
              <a:schemeClr val="accent6">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eaVert" wrap="square" rtlCol="0">
              <a:spAutoFit/>
            </a:bodyPr>
            <a:lstStyle/>
            <a:p>
              <a:pPr marL="0" marR="0" lvl="0" indent="0" algn="l" defTabSz="914365" rtl="0" eaLnBrk="1" fontAlgn="auto" latinLnBrk="0" hangingPunct="1">
                <a:lnSpc>
                  <a:spcPct val="100000"/>
                </a:lnSpc>
                <a:spcBef>
                  <a:spcPts val="0"/>
                </a:spcBef>
                <a:spcAft>
                  <a:spcPts val="0"/>
                </a:spcAft>
                <a:buClrTx/>
                <a:buSzTx/>
                <a:buFontTx/>
                <a:buNone/>
                <a:tabLst/>
                <a:defRPr/>
              </a:pPr>
              <a:r>
                <a:rPr lang="zh-CN" altLang="en-US" sz="1800" b="1" dirty="0">
                  <a:solidFill>
                    <a:schemeClr val="bg1"/>
                  </a:solidFill>
                  <a:latin typeface="微软雅黑" panose="020B0503020204020204" pitchFamily="34" charset="-122"/>
                  <a:ea typeface="微软雅黑" panose="020B0503020204020204" pitchFamily="34" charset="-122"/>
                </a:rPr>
                <a:t>壳斗科系统发育与分布研究</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cxnSp>
          <p:nvCxnSpPr>
            <p:cNvPr id="7" name="直接连接符 6"/>
            <p:cNvCxnSpPr/>
            <p:nvPr userDrawn="1"/>
          </p:nvCxnSpPr>
          <p:spPr>
            <a:xfrm flipV="1">
              <a:off x="180109" y="914401"/>
              <a:ext cx="415637"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180108" y="914401"/>
              <a:ext cx="1" cy="3255024"/>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180109" y="4169425"/>
              <a:ext cx="3240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11" y="4556023"/>
              <a:ext cx="1018182" cy="1031697"/>
            </a:xfrm>
            <a:prstGeom prst="rect">
              <a:avLst/>
            </a:prstGeom>
          </p:spPr>
        </p:pic>
      </p:grpSp>
      <p:cxnSp>
        <p:nvCxnSpPr>
          <p:cNvPr id="8" name="直接连接符 7"/>
          <p:cNvCxnSpPr>
            <a:cxnSpLocks/>
            <a:endCxn id="5" idx="0"/>
          </p:cNvCxnSpPr>
          <p:nvPr userDrawn="1"/>
        </p:nvCxnSpPr>
        <p:spPr>
          <a:xfrm>
            <a:off x="549048" y="757680"/>
            <a:ext cx="0" cy="397774"/>
          </a:xfrm>
          <a:prstGeom prst="line">
            <a:avLst/>
          </a:prstGeom>
          <a:ln w="12700">
            <a:solidFill>
              <a:srgbClr val="3857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458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219" indent="0">
              <a:buNone/>
              <a:defRPr sz="1400"/>
            </a:lvl2pPr>
            <a:lvl3pPr marL="914437" indent="0">
              <a:buNone/>
              <a:defRPr sz="1200"/>
            </a:lvl3pPr>
            <a:lvl4pPr marL="1371656" indent="0">
              <a:buNone/>
              <a:defRPr sz="1000"/>
            </a:lvl4pPr>
            <a:lvl5pPr marL="1828875" indent="0">
              <a:buNone/>
              <a:defRPr sz="1000"/>
            </a:lvl5pPr>
            <a:lvl6pPr marL="2286094" indent="0">
              <a:buNone/>
              <a:defRPr sz="1000"/>
            </a:lvl6pPr>
            <a:lvl7pPr marL="2743312" indent="0">
              <a:buNone/>
              <a:defRPr sz="1000"/>
            </a:lvl7pPr>
            <a:lvl8pPr marL="3200531" indent="0">
              <a:buNone/>
              <a:defRPr sz="1000"/>
            </a:lvl8pPr>
            <a:lvl9pPr marL="365775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2D2608CE-1EF3-4407-84E1-EE986FE4EDDA}" type="datetimeFigureOut">
              <a:rPr lang="zh-CN" altLang="en-US" smtClean="0"/>
              <a:t>2022/9/28</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0B8902C9-96F7-4E0F-9935-10C4F6F5DFF7}" type="slidenum">
              <a:rPr lang="zh-CN" altLang="en-US" smtClean="0"/>
              <a:t>‹#›</a:t>
            </a:fld>
            <a:endParaRPr lang="zh-CN" altLang="en-US"/>
          </a:p>
        </p:txBody>
      </p:sp>
    </p:spTree>
    <p:extLst>
      <p:ext uri="{BB962C8B-B14F-4D97-AF65-F5344CB8AC3E}">
        <p14:creationId xmlns:p14="http://schemas.microsoft.com/office/powerpoint/2010/main" val="270577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200"/>
            </a:lvl1pPr>
            <a:lvl2pPr marL="457219" indent="0">
              <a:buNone/>
              <a:defRPr sz="2800"/>
            </a:lvl2pPr>
            <a:lvl3pPr marL="914437" indent="0">
              <a:buNone/>
              <a:defRPr sz="2400"/>
            </a:lvl3pPr>
            <a:lvl4pPr marL="1371656" indent="0">
              <a:buNone/>
              <a:defRPr sz="2000"/>
            </a:lvl4pPr>
            <a:lvl5pPr marL="1828875" indent="0">
              <a:buNone/>
              <a:defRPr sz="2000"/>
            </a:lvl5pPr>
            <a:lvl6pPr marL="2286094" indent="0">
              <a:buNone/>
              <a:defRPr sz="2000"/>
            </a:lvl6pPr>
            <a:lvl7pPr marL="2743312" indent="0">
              <a:buNone/>
              <a:defRPr sz="2000"/>
            </a:lvl7pPr>
            <a:lvl8pPr marL="3200531" indent="0">
              <a:buNone/>
              <a:defRPr sz="2000"/>
            </a:lvl8pPr>
            <a:lvl9pPr marL="3657750"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219" indent="0">
              <a:buNone/>
              <a:defRPr sz="1400"/>
            </a:lvl2pPr>
            <a:lvl3pPr marL="914437" indent="0">
              <a:buNone/>
              <a:defRPr sz="1200"/>
            </a:lvl3pPr>
            <a:lvl4pPr marL="1371656" indent="0">
              <a:buNone/>
              <a:defRPr sz="1000"/>
            </a:lvl4pPr>
            <a:lvl5pPr marL="1828875" indent="0">
              <a:buNone/>
              <a:defRPr sz="1000"/>
            </a:lvl5pPr>
            <a:lvl6pPr marL="2286094" indent="0">
              <a:buNone/>
              <a:defRPr sz="1000"/>
            </a:lvl6pPr>
            <a:lvl7pPr marL="2743312" indent="0">
              <a:buNone/>
              <a:defRPr sz="1000"/>
            </a:lvl7pPr>
            <a:lvl8pPr marL="3200531" indent="0">
              <a:buNone/>
              <a:defRPr sz="1000"/>
            </a:lvl8pPr>
            <a:lvl9pPr marL="365775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2D2608CE-1EF3-4407-84E1-EE986FE4EDDA}" type="datetimeFigureOut">
              <a:rPr lang="zh-CN" altLang="en-US" smtClean="0"/>
              <a:t>2022/9/28</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0B8902C9-96F7-4E0F-9935-10C4F6F5DFF7}" type="slidenum">
              <a:rPr lang="zh-CN" altLang="en-US" smtClean="0"/>
              <a:t>‹#›</a:t>
            </a:fld>
            <a:endParaRPr lang="zh-CN" altLang="en-US"/>
          </a:p>
        </p:txBody>
      </p:sp>
    </p:spTree>
    <p:extLst>
      <p:ext uri="{BB962C8B-B14F-4D97-AF65-F5344CB8AC3E}">
        <p14:creationId xmlns:p14="http://schemas.microsoft.com/office/powerpoint/2010/main" val="205265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9"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30" cstate="print">
            <a:extLst>
              <a:ext uri="{28A0092B-C50C-407E-A947-70E740481C1C}">
                <a14:useLocalDpi xmlns:a14="http://schemas.microsoft.com/office/drawing/2010/main"/>
              </a:ext>
            </a:extLst>
          </a:blip>
          <a:srcRect r="2344" b="2222"/>
          <a:stretch/>
        </p:blipFill>
        <p:spPr>
          <a:xfrm>
            <a:off x="0" y="0"/>
            <a:ext cx="12192000" cy="6866534"/>
          </a:xfrm>
          <a:prstGeom prst="rect">
            <a:avLst/>
          </a:prstGeom>
        </p:spPr>
      </p:pic>
    </p:spTree>
    <p:extLst>
      <p:ext uri="{BB962C8B-B14F-4D97-AF65-F5344CB8AC3E}">
        <p14:creationId xmlns:p14="http://schemas.microsoft.com/office/powerpoint/2010/main" val="1449930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2" r:id="rId22"/>
    <p:sldLayoutId id="2147483674" r:id="rId23"/>
    <p:sldLayoutId id="2147483675" r:id="rId24"/>
    <p:sldLayoutId id="2147483677" r:id="rId25"/>
    <p:sldLayoutId id="2147483679" r:id="rId26"/>
    <p:sldLayoutId id="2147483681" r:id="rId27"/>
  </p:sldLayoutIdLst>
  <p:txStyles>
    <p:titleStyle>
      <a:lvl1pPr algn="l" defTabSz="91443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9" indent="-228609" algn="l" defTabSz="91443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28" indent="-228609" algn="l" defTabSz="914437" rtl="0" eaLnBrk="1" latinLnBrk="0" hangingPunct="1">
        <a:lnSpc>
          <a:spcPct val="90000"/>
        </a:lnSpc>
        <a:spcBef>
          <a:spcPts val="501"/>
        </a:spcBef>
        <a:buFont typeface="Arial" panose="020B0604020202020204" pitchFamily="34" charset="0"/>
        <a:buChar char="•"/>
        <a:defRPr sz="2400" kern="1200">
          <a:solidFill>
            <a:schemeClr val="tx1"/>
          </a:solidFill>
          <a:latin typeface="+mn-lt"/>
          <a:ea typeface="+mn-ea"/>
          <a:cs typeface="+mn-cs"/>
        </a:defRPr>
      </a:lvl2pPr>
      <a:lvl3pPr marL="1143047" indent="-228609" algn="l" defTabSz="914437"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266" indent="-228609" algn="l" defTabSz="914437"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4pPr>
      <a:lvl5pPr marL="2057484" indent="-228609" algn="l" defTabSz="914437"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5pPr>
      <a:lvl6pPr marL="2514703" indent="-228609" algn="l" defTabSz="914437"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922" indent="-228609" algn="l" defTabSz="914437"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9141" indent="-228609" algn="l" defTabSz="914437"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6359" indent="-228609" algn="l" defTabSz="914437"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37" rtl="0" eaLnBrk="1" latinLnBrk="0" hangingPunct="1">
        <a:defRPr sz="1800" kern="1200">
          <a:solidFill>
            <a:schemeClr val="tx1"/>
          </a:solidFill>
          <a:latin typeface="+mn-lt"/>
          <a:ea typeface="+mn-ea"/>
          <a:cs typeface="+mn-cs"/>
        </a:defRPr>
      </a:lvl1pPr>
      <a:lvl2pPr marL="457219" algn="l" defTabSz="914437" rtl="0" eaLnBrk="1" latinLnBrk="0" hangingPunct="1">
        <a:defRPr sz="1800" kern="1200">
          <a:solidFill>
            <a:schemeClr val="tx1"/>
          </a:solidFill>
          <a:latin typeface="+mn-lt"/>
          <a:ea typeface="+mn-ea"/>
          <a:cs typeface="+mn-cs"/>
        </a:defRPr>
      </a:lvl2pPr>
      <a:lvl3pPr marL="914437" algn="l" defTabSz="914437" rtl="0" eaLnBrk="1" latinLnBrk="0" hangingPunct="1">
        <a:defRPr sz="1800" kern="1200">
          <a:solidFill>
            <a:schemeClr val="tx1"/>
          </a:solidFill>
          <a:latin typeface="+mn-lt"/>
          <a:ea typeface="+mn-ea"/>
          <a:cs typeface="+mn-cs"/>
        </a:defRPr>
      </a:lvl3pPr>
      <a:lvl4pPr marL="1371656" algn="l" defTabSz="914437" rtl="0" eaLnBrk="1" latinLnBrk="0" hangingPunct="1">
        <a:defRPr sz="1800" kern="1200">
          <a:solidFill>
            <a:schemeClr val="tx1"/>
          </a:solidFill>
          <a:latin typeface="+mn-lt"/>
          <a:ea typeface="+mn-ea"/>
          <a:cs typeface="+mn-cs"/>
        </a:defRPr>
      </a:lvl4pPr>
      <a:lvl5pPr marL="1828875" algn="l" defTabSz="914437" rtl="0" eaLnBrk="1" latinLnBrk="0" hangingPunct="1">
        <a:defRPr sz="1800" kern="1200">
          <a:solidFill>
            <a:schemeClr val="tx1"/>
          </a:solidFill>
          <a:latin typeface="+mn-lt"/>
          <a:ea typeface="+mn-ea"/>
          <a:cs typeface="+mn-cs"/>
        </a:defRPr>
      </a:lvl5pPr>
      <a:lvl6pPr marL="2286094" algn="l" defTabSz="914437" rtl="0" eaLnBrk="1" latinLnBrk="0" hangingPunct="1">
        <a:defRPr sz="1800" kern="1200">
          <a:solidFill>
            <a:schemeClr val="tx1"/>
          </a:solidFill>
          <a:latin typeface="+mn-lt"/>
          <a:ea typeface="+mn-ea"/>
          <a:cs typeface="+mn-cs"/>
        </a:defRPr>
      </a:lvl6pPr>
      <a:lvl7pPr marL="2743312" algn="l" defTabSz="914437" rtl="0" eaLnBrk="1" latinLnBrk="0" hangingPunct="1">
        <a:defRPr sz="1800" kern="1200">
          <a:solidFill>
            <a:schemeClr val="tx1"/>
          </a:solidFill>
          <a:latin typeface="+mn-lt"/>
          <a:ea typeface="+mn-ea"/>
          <a:cs typeface="+mn-cs"/>
        </a:defRPr>
      </a:lvl7pPr>
      <a:lvl8pPr marL="3200531" algn="l" defTabSz="914437" rtl="0" eaLnBrk="1" latinLnBrk="0" hangingPunct="1">
        <a:defRPr sz="1800" kern="1200">
          <a:solidFill>
            <a:schemeClr val="tx1"/>
          </a:solidFill>
          <a:latin typeface="+mn-lt"/>
          <a:ea typeface="+mn-ea"/>
          <a:cs typeface="+mn-cs"/>
        </a:defRPr>
      </a:lvl8pPr>
      <a:lvl9pPr marL="3657750" algn="l" defTabSz="9144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625" y="0"/>
            <a:ext cx="12192001" cy="6858000"/>
          </a:xfrm>
          <a:prstGeom prst="rect">
            <a:avLst/>
          </a:prstGeom>
        </p:spPr>
      </p:pic>
      <p:sp>
        <p:nvSpPr>
          <p:cNvPr id="3" name="文本框 2">
            <a:extLst>
              <a:ext uri="{FF2B5EF4-FFF2-40B4-BE49-F238E27FC236}">
                <a16:creationId xmlns:a16="http://schemas.microsoft.com/office/drawing/2014/main" id="{8A06E774-B046-4C68-948D-5EF84BA28C0C}"/>
              </a:ext>
            </a:extLst>
          </p:cNvPr>
          <p:cNvSpPr txBox="1"/>
          <p:nvPr/>
        </p:nvSpPr>
        <p:spPr>
          <a:xfrm>
            <a:off x="725650" y="2466258"/>
            <a:ext cx="10156500" cy="707886"/>
          </a:xfrm>
          <a:prstGeom prst="rect">
            <a:avLst/>
          </a:prstGeom>
          <a:noFill/>
          <a:scene3d>
            <a:camera prst="perspectiveFront"/>
            <a:lightRig rig="threePt" dir="t"/>
          </a:scene3d>
        </p:spPr>
        <p:txBody>
          <a:bodyPr wrap="square"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壳斗科系统发育与分布研究</a:t>
            </a:r>
          </a:p>
        </p:txBody>
      </p:sp>
      <p:sp>
        <p:nvSpPr>
          <p:cNvPr id="4" name="文本框 3">
            <a:extLst>
              <a:ext uri="{FF2B5EF4-FFF2-40B4-BE49-F238E27FC236}">
                <a16:creationId xmlns:a16="http://schemas.microsoft.com/office/drawing/2014/main" id="{9F669029-39C3-48B5-B0E9-EF726EC70350}"/>
              </a:ext>
            </a:extLst>
          </p:cNvPr>
          <p:cNvSpPr txBox="1"/>
          <p:nvPr/>
        </p:nvSpPr>
        <p:spPr>
          <a:xfrm>
            <a:off x="4172022" y="3756453"/>
            <a:ext cx="3127513" cy="1689052"/>
          </a:xfrm>
          <a:prstGeom prst="rect">
            <a:avLst/>
          </a:prstGeom>
          <a:noFill/>
        </p:spPr>
        <p:txBody>
          <a:bodyPr wrap="square" rtlCol="0">
            <a:spAutoFit/>
          </a:bodyPr>
          <a:lstStyle/>
          <a:p>
            <a:pPr algn="ct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北京林业大学</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张志翔</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sz="2400" b="1" dirty="0">
                <a:solidFill>
                  <a:schemeClr val="bg1"/>
                </a:solidFill>
                <a:latin typeface="微软雅黑" panose="020B0503020204020204" pitchFamily="34" charset="-122"/>
                <a:ea typeface="微软雅黑" panose="020B0503020204020204" pitchFamily="34" charset="-122"/>
              </a:rPr>
              <a:t>2022</a:t>
            </a:r>
            <a:r>
              <a:rPr lang="zh-CN" altLang="en-US" sz="2400" b="1" dirty="0">
                <a:solidFill>
                  <a:schemeClr val="bg1"/>
                </a:solidFill>
                <a:latin typeface="微软雅黑" panose="020B0503020204020204" pitchFamily="34" charset="-122"/>
                <a:ea typeface="微软雅黑" panose="020B0503020204020204" pitchFamily="34" charset="-122"/>
              </a:rPr>
              <a:t>年</a:t>
            </a:r>
            <a:r>
              <a:rPr lang="en-US" altLang="zh-CN" sz="2400" b="1" dirty="0">
                <a:solidFill>
                  <a:schemeClr val="bg1"/>
                </a:solidFill>
                <a:latin typeface="微软雅黑" panose="020B0503020204020204" pitchFamily="34" charset="-122"/>
                <a:ea typeface="微软雅黑" panose="020B0503020204020204" pitchFamily="34" charset="-122"/>
              </a:rPr>
              <a:t>9</a:t>
            </a:r>
            <a:r>
              <a:rPr lang="zh-CN" altLang="en-US" sz="2400" b="1" dirty="0">
                <a:solidFill>
                  <a:schemeClr val="bg1"/>
                </a:solidFill>
                <a:latin typeface="微软雅黑" panose="020B0503020204020204" pitchFamily="34" charset="-122"/>
                <a:ea typeface="微软雅黑" panose="020B0503020204020204" pitchFamily="34" charset="-122"/>
              </a:rPr>
              <a:t>月</a:t>
            </a:r>
            <a:r>
              <a:rPr lang="en-US" altLang="zh-CN" sz="2400" b="1" dirty="0">
                <a:solidFill>
                  <a:schemeClr val="bg1"/>
                </a:solidFill>
                <a:latin typeface="微软雅黑" panose="020B0503020204020204" pitchFamily="34" charset="-122"/>
                <a:ea typeface="微软雅黑" panose="020B0503020204020204" pitchFamily="34" charset="-122"/>
              </a:rPr>
              <a:t>28</a:t>
            </a:r>
            <a:r>
              <a:rPr lang="zh-CN" altLang="en-US" sz="2400" b="1" dirty="0">
                <a:solidFill>
                  <a:schemeClr val="bg1"/>
                </a:solidFill>
                <a:latin typeface="微软雅黑" panose="020B0503020204020204" pitchFamily="34" charset="-122"/>
                <a:ea typeface="微软雅黑" panose="020B0503020204020204" pitchFamily="34" charset="-122"/>
              </a:rPr>
              <a:t>日</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1431392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63831" y="1501517"/>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2132052" y="1458465"/>
            <a:ext cx="3416320" cy="523220"/>
          </a:xfrm>
          <a:prstGeom prst="rect">
            <a:avLst/>
          </a:prstGeom>
        </p:spPr>
        <p:txBody>
          <a:bodyPr wrap="non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壳斗科系统发育研究</a:t>
            </a:r>
            <a:endParaRPr lang="zh-CN" altLang="en-US" sz="2800" dirty="0">
              <a:solidFill>
                <a:srgbClr val="FFFF00"/>
              </a:solidFill>
            </a:endParaRPr>
          </a:p>
        </p:txBody>
      </p:sp>
      <p:sp>
        <p:nvSpPr>
          <p:cNvPr id="7" name="文本框 6"/>
          <p:cNvSpPr txBox="1"/>
          <p:nvPr/>
        </p:nvSpPr>
        <p:spPr>
          <a:xfrm>
            <a:off x="1460500" y="2236609"/>
            <a:ext cx="4025900" cy="326961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sz="2000" b="1" dirty="0">
                <a:latin typeface="微软雅黑" panose="020B0503020204020204" pitchFamily="34" charset="-122"/>
                <a:ea typeface="微软雅黑" panose="020B0503020204020204" pitchFamily="34" charset="-122"/>
              </a:rPr>
              <a:t>现代分子生物学的研究证明，壳斗科的系统位置：</a:t>
            </a:r>
            <a:r>
              <a:rPr lang="zh-CN" altLang="en-US" sz="2000" b="1" dirty="0">
                <a:solidFill>
                  <a:srgbClr val="FFFF00"/>
                </a:solidFill>
                <a:latin typeface="微软雅黑" panose="020B0503020204020204" pitchFamily="34" charset="-122"/>
                <a:ea typeface="微软雅黑" panose="020B0503020204020204" pitchFamily="34" charset="-122"/>
              </a:rPr>
              <a:t>处于蔷薇类分支中的豆类植物植物分支中，与葫芦目和蔷薇目近源。</a:t>
            </a:r>
            <a:endParaRPr lang="en-US" altLang="zh-CN" sz="2000" b="1" dirty="0">
              <a:solidFill>
                <a:srgbClr val="FFFF00"/>
              </a:solidFill>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b="1" dirty="0">
                <a:latin typeface="微软雅黑" panose="020B0503020204020204" pitchFamily="34" charset="-122"/>
                <a:ea typeface="微软雅黑" panose="020B0503020204020204" pitchFamily="34" charset="-122"/>
              </a:rPr>
              <a:t>与传统分类相比，以单性、柔荑花序为依据的分类地位发生了很大的变化。</a:t>
            </a:r>
          </a:p>
        </p:txBody>
      </p:sp>
      <p:pic>
        <p:nvPicPr>
          <p:cNvPr id="8" name="图片 7"/>
          <p:cNvPicPr>
            <a:picLocks noChangeAspect="1"/>
          </p:cNvPicPr>
          <p:nvPr/>
        </p:nvPicPr>
        <p:blipFill rotWithShape="1">
          <a:blip r:embed="rId2"/>
          <a:srcRect l="27591" t="42624" r="2461" b="23063"/>
          <a:stretch/>
        </p:blipFill>
        <p:spPr>
          <a:xfrm>
            <a:off x="5831603" y="1122465"/>
            <a:ext cx="6266782" cy="5073930"/>
          </a:xfrm>
          <a:prstGeom prst="rect">
            <a:avLst/>
          </a:prstGeom>
        </p:spPr>
      </p:pic>
      <p:sp>
        <p:nvSpPr>
          <p:cNvPr id="9" name="椭圆 8"/>
          <p:cNvSpPr/>
          <p:nvPr/>
        </p:nvSpPr>
        <p:spPr>
          <a:xfrm>
            <a:off x="10363777" y="2924175"/>
            <a:ext cx="1662545" cy="100965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4A06A8CC-9214-412E-94AB-9791305388FD}"/>
              </a:ext>
            </a:extLst>
          </p:cNvPr>
          <p:cNvSpPr txBox="1"/>
          <p:nvPr/>
        </p:nvSpPr>
        <p:spPr>
          <a:xfrm>
            <a:off x="2040081" y="150212"/>
            <a:ext cx="5376793" cy="825419"/>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壳斗科的分类与系统发育</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id="{588BA73A-8520-4A31-96F9-344C1C651456}"/>
              </a:ext>
            </a:extLst>
          </p:cNvPr>
          <p:cNvSpPr/>
          <p:nvPr/>
        </p:nvSpPr>
        <p:spPr>
          <a:xfrm>
            <a:off x="1693719" y="294803"/>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6316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0DF5C02-C989-48EE-92F8-33E25C1E105F}"/>
              </a:ext>
            </a:extLst>
          </p:cNvPr>
          <p:cNvPicPr>
            <a:picLocks noChangeAspect="1"/>
          </p:cNvPicPr>
          <p:nvPr/>
        </p:nvPicPr>
        <p:blipFill rotWithShape="1">
          <a:blip r:embed="rId2">
            <a:extLst>
              <a:ext uri="{28A0092B-C50C-407E-A947-70E740481C1C}">
                <a14:useLocalDpi xmlns:a14="http://schemas.microsoft.com/office/drawing/2010/main" val="0"/>
              </a:ext>
            </a:extLst>
          </a:blip>
          <a:srcRect t="47455"/>
          <a:stretch/>
        </p:blipFill>
        <p:spPr>
          <a:xfrm>
            <a:off x="5992182" y="1431661"/>
            <a:ext cx="6119331" cy="4183302"/>
          </a:xfrm>
          <a:prstGeom prst="rect">
            <a:avLst/>
          </a:prstGeom>
        </p:spPr>
      </p:pic>
      <p:sp>
        <p:nvSpPr>
          <p:cNvPr id="2" name="矩形 1">
            <a:extLst>
              <a:ext uri="{FF2B5EF4-FFF2-40B4-BE49-F238E27FC236}">
                <a16:creationId xmlns:a16="http://schemas.microsoft.com/office/drawing/2014/main" id="{D7A7F2D1-12C8-46A5-97D5-A0F0609EB014}"/>
              </a:ext>
            </a:extLst>
          </p:cNvPr>
          <p:cNvSpPr/>
          <p:nvPr/>
        </p:nvSpPr>
        <p:spPr>
          <a:xfrm>
            <a:off x="6597534" y="5849035"/>
            <a:ext cx="5092815" cy="276999"/>
          </a:xfrm>
          <a:prstGeom prst="rect">
            <a:avLst/>
          </a:prstGeom>
        </p:spPr>
        <p:txBody>
          <a:bodyPr wrap="square">
            <a:spAutoFit/>
          </a:bodyPr>
          <a:lstStyle/>
          <a:p>
            <a:r>
              <a:rPr lang="zh-CN" altLang="en-US" sz="1200" b="1" dirty="0">
                <a:solidFill>
                  <a:srgbClr val="FFFF00"/>
                </a:solidFill>
                <a:latin typeface="微软雅黑" panose="020B0503020204020204" pitchFamily="34" charset="-122"/>
                <a:ea typeface="微软雅黑" panose="020B0503020204020204" pitchFamily="34" charset="-122"/>
              </a:rPr>
              <a:t>基于叶绿体蛋白编基因密码子</a:t>
            </a:r>
            <a:r>
              <a:rPr lang="en-US" altLang="zh-CN" sz="1200" b="1" dirty="0">
                <a:solidFill>
                  <a:srgbClr val="FFFF00"/>
                </a:solidFill>
                <a:latin typeface="微软雅黑" panose="020B0503020204020204" pitchFamily="34" charset="-122"/>
                <a:ea typeface="微软雅黑" panose="020B0503020204020204" pitchFamily="34" charset="-122"/>
              </a:rPr>
              <a:t>1+2 </a:t>
            </a:r>
            <a:r>
              <a:rPr lang="zh-CN" altLang="en-US" sz="1200" b="1" dirty="0">
                <a:solidFill>
                  <a:srgbClr val="FFFF00"/>
                </a:solidFill>
                <a:latin typeface="微软雅黑" panose="020B0503020204020204" pitchFamily="34" charset="-122"/>
                <a:ea typeface="微软雅黑" panose="020B0503020204020204" pitchFamily="34" charset="-122"/>
              </a:rPr>
              <a:t>位数据集构建的壳斗科系统发育关系</a:t>
            </a:r>
          </a:p>
        </p:txBody>
      </p:sp>
      <p:sp>
        <p:nvSpPr>
          <p:cNvPr id="3" name="矩形 2">
            <a:extLst>
              <a:ext uri="{FF2B5EF4-FFF2-40B4-BE49-F238E27FC236}">
                <a16:creationId xmlns:a16="http://schemas.microsoft.com/office/drawing/2014/main" id="{6259230B-019C-4A04-9314-633875FAB488}"/>
              </a:ext>
            </a:extLst>
          </p:cNvPr>
          <p:cNvSpPr/>
          <p:nvPr/>
        </p:nvSpPr>
        <p:spPr>
          <a:xfrm>
            <a:off x="1572158" y="2040815"/>
            <a:ext cx="4061932" cy="3351046"/>
          </a:xfrm>
          <a:prstGeom prst="rect">
            <a:avLst/>
          </a:prstGeom>
        </p:spPr>
        <p:txBody>
          <a:bodyPr wrap="square">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壳斗科的遗传分化水平较低。水青冈属是壳斗科的早期分化类群。这可能导致米心水青冈和其他物种间的较高遗传分化。而栎属属内遗传分化较高。</a:t>
            </a:r>
          </a:p>
        </p:txBody>
      </p:sp>
      <p:sp>
        <p:nvSpPr>
          <p:cNvPr id="11" name="矩形 10">
            <a:extLst>
              <a:ext uri="{FF2B5EF4-FFF2-40B4-BE49-F238E27FC236}">
                <a16:creationId xmlns:a16="http://schemas.microsoft.com/office/drawing/2014/main" id="{2FBD3DEB-C774-4C9F-BE0E-8B8FC9988092}"/>
              </a:ext>
            </a:extLst>
          </p:cNvPr>
          <p:cNvSpPr/>
          <p:nvPr/>
        </p:nvSpPr>
        <p:spPr>
          <a:xfrm>
            <a:off x="1827349" y="1365509"/>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a16="http://schemas.microsoft.com/office/drawing/2014/main" id="{035A7473-F752-4BC7-9097-51ADC7016416}"/>
              </a:ext>
            </a:extLst>
          </p:cNvPr>
          <p:cNvSpPr/>
          <p:nvPr/>
        </p:nvSpPr>
        <p:spPr>
          <a:xfrm>
            <a:off x="2395570" y="1322457"/>
            <a:ext cx="3416320" cy="523220"/>
          </a:xfrm>
          <a:prstGeom prst="rect">
            <a:avLst/>
          </a:prstGeom>
        </p:spPr>
        <p:txBody>
          <a:bodyPr wrap="non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壳斗科系统发育研究</a:t>
            </a:r>
            <a:endParaRPr lang="zh-CN" altLang="en-US" sz="2800" dirty="0">
              <a:solidFill>
                <a:srgbClr val="FFFF00"/>
              </a:solidFill>
            </a:endParaRPr>
          </a:p>
        </p:txBody>
      </p:sp>
      <p:sp>
        <p:nvSpPr>
          <p:cNvPr id="13" name="文本框 12">
            <a:extLst>
              <a:ext uri="{FF2B5EF4-FFF2-40B4-BE49-F238E27FC236}">
                <a16:creationId xmlns:a16="http://schemas.microsoft.com/office/drawing/2014/main" id="{3F456165-3644-43AF-BD8F-0CFFBAA30860}"/>
              </a:ext>
            </a:extLst>
          </p:cNvPr>
          <p:cNvSpPr txBox="1"/>
          <p:nvPr/>
        </p:nvSpPr>
        <p:spPr>
          <a:xfrm>
            <a:off x="2040081" y="150212"/>
            <a:ext cx="5376793" cy="825419"/>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壳斗科的分类与系统发育</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14" name="矩形 13">
            <a:extLst>
              <a:ext uri="{FF2B5EF4-FFF2-40B4-BE49-F238E27FC236}">
                <a16:creationId xmlns:a16="http://schemas.microsoft.com/office/drawing/2014/main" id="{43FF066D-0BA6-4C1A-A1D3-F5881F5693B6}"/>
              </a:ext>
            </a:extLst>
          </p:cNvPr>
          <p:cNvSpPr/>
          <p:nvPr/>
        </p:nvSpPr>
        <p:spPr>
          <a:xfrm>
            <a:off x="1693719" y="294803"/>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a:extLst>
              <a:ext uri="{FF2B5EF4-FFF2-40B4-BE49-F238E27FC236}">
                <a16:creationId xmlns:a16="http://schemas.microsoft.com/office/drawing/2014/main" id="{F34D86CD-2D71-429F-8156-05D452FC8289}"/>
              </a:ext>
            </a:extLst>
          </p:cNvPr>
          <p:cNvSpPr/>
          <p:nvPr/>
        </p:nvSpPr>
        <p:spPr>
          <a:xfrm>
            <a:off x="9886950" y="4927600"/>
            <a:ext cx="1416050" cy="247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0173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EFBC201-1E69-49C2-81F1-C757216E0259}"/>
              </a:ext>
            </a:extLst>
          </p:cNvPr>
          <p:cNvPicPr>
            <a:picLocks noChangeAspect="1"/>
          </p:cNvPicPr>
          <p:nvPr/>
        </p:nvPicPr>
        <p:blipFill>
          <a:blip r:embed="rId2"/>
          <a:stretch>
            <a:fillRect/>
          </a:stretch>
        </p:blipFill>
        <p:spPr>
          <a:xfrm>
            <a:off x="3043798" y="1951843"/>
            <a:ext cx="6603288" cy="3617493"/>
          </a:xfrm>
          <a:prstGeom prst="rect">
            <a:avLst/>
          </a:prstGeom>
        </p:spPr>
      </p:pic>
      <p:sp>
        <p:nvSpPr>
          <p:cNvPr id="5" name="文本框 4">
            <a:extLst>
              <a:ext uri="{FF2B5EF4-FFF2-40B4-BE49-F238E27FC236}">
                <a16:creationId xmlns:a16="http://schemas.microsoft.com/office/drawing/2014/main" id="{42A3AF2E-9727-43EF-9768-AAA306FA1F99}"/>
              </a:ext>
            </a:extLst>
          </p:cNvPr>
          <p:cNvSpPr txBox="1"/>
          <p:nvPr/>
        </p:nvSpPr>
        <p:spPr>
          <a:xfrm>
            <a:off x="3793989" y="5743657"/>
            <a:ext cx="6603288" cy="369332"/>
          </a:xfrm>
          <a:prstGeom prst="rect">
            <a:avLst/>
          </a:prstGeom>
          <a:noFill/>
        </p:spPr>
        <p:txBody>
          <a:bodyPr wrap="square">
            <a:spAutoFit/>
          </a:bodyPr>
          <a:lstStyle/>
          <a:p>
            <a:r>
              <a:rPr lang="zh-CN" altLang="en-US" b="1" dirty="0">
                <a:solidFill>
                  <a:srgbClr val="FFFF00"/>
                </a:solidFill>
                <a:latin typeface="微软雅黑" panose="020B0503020204020204" pitchFamily="34" charset="-122"/>
                <a:ea typeface="微软雅黑" panose="020B0503020204020204" pitchFamily="34" charset="-122"/>
              </a:rPr>
              <a:t>壳斗科植物系统发育概述（图解代表性果实类型）</a:t>
            </a:r>
          </a:p>
        </p:txBody>
      </p:sp>
      <p:sp>
        <p:nvSpPr>
          <p:cNvPr id="6" name="矩形 5">
            <a:extLst>
              <a:ext uri="{FF2B5EF4-FFF2-40B4-BE49-F238E27FC236}">
                <a16:creationId xmlns:a16="http://schemas.microsoft.com/office/drawing/2014/main" id="{9CAE053E-6041-48E1-B0F8-9DE9B21E6EF8}"/>
              </a:ext>
            </a:extLst>
          </p:cNvPr>
          <p:cNvSpPr/>
          <p:nvPr/>
        </p:nvSpPr>
        <p:spPr>
          <a:xfrm>
            <a:off x="1827349" y="1365509"/>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66D8F96B-8CDD-4D31-8C50-782F85A22717}"/>
              </a:ext>
            </a:extLst>
          </p:cNvPr>
          <p:cNvSpPr/>
          <p:nvPr/>
        </p:nvSpPr>
        <p:spPr>
          <a:xfrm>
            <a:off x="2395570" y="1322457"/>
            <a:ext cx="3416320" cy="523220"/>
          </a:xfrm>
          <a:prstGeom prst="rect">
            <a:avLst/>
          </a:prstGeom>
        </p:spPr>
        <p:txBody>
          <a:bodyPr wrap="non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壳斗科系统发育研究</a:t>
            </a:r>
            <a:endParaRPr lang="zh-CN" altLang="en-US" sz="2800" dirty="0">
              <a:solidFill>
                <a:srgbClr val="FFFF00"/>
              </a:solidFill>
            </a:endParaRPr>
          </a:p>
        </p:txBody>
      </p:sp>
      <p:sp>
        <p:nvSpPr>
          <p:cNvPr id="8" name="文本框 7">
            <a:extLst>
              <a:ext uri="{FF2B5EF4-FFF2-40B4-BE49-F238E27FC236}">
                <a16:creationId xmlns:a16="http://schemas.microsoft.com/office/drawing/2014/main" id="{CE77B8A1-5940-4551-9288-C4D5690509ED}"/>
              </a:ext>
            </a:extLst>
          </p:cNvPr>
          <p:cNvSpPr txBox="1"/>
          <p:nvPr/>
        </p:nvSpPr>
        <p:spPr>
          <a:xfrm>
            <a:off x="2040081" y="150212"/>
            <a:ext cx="5376793" cy="825419"/>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壳斗科的分类与系统发育</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D0DCB8DA-EF61-48B7-99DD-B333ABD09C68}"/>
              </a:ext>
            </a:extLst>
          </p:cNvPr>
          <p:cNvSpPr/>
          <p:nvPr/>
        </p:nvSpPr>
        <p:spPr>
          <a:xfrm>
            <a:off x="1693719" y="294803"/>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60993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0701" y="1981685"/>
            <a:ext cx="9461499" cy="4192943"/>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青冈属</a:t>
            </a:r>
            <a:r>
              <a:rPr lang="en-US" altLang="zh-CN" sz="2000" b="1" dirty="0">
                <a:latin typeface="微软雅黑" panose="020B0503020204020204" pitchFamily="34" charset="-122"/>
                <a:ea typeface="微软雅黑" panose="020B0503020204020204" pitchFamily="34" charset="-122"/>
              </a:rPr>
              <a:t>(</a:t>
            </a:r>
            <a:r>
              <a:rPr lang="en-US" altLang="zh-CN" sz="2000" b="1" i="1" dirty="0">
                <a:solidFill>
                  <a:schemeClr val="dk1"/>
                </a:solidFill>
                <a:latin typeface="微软雅黑" panose="020B0503020204020204" pitchFamily="34" charset="-122"/>
                <a:ea typeface="微软雅黑" panose="020B0503020204020204" pitchFamily="34" charset="-122"/>
              </a:rPr>
              <a:t>Cyclobalanopsis)</a:t>
            </a:r>
            <a:r>
              <a:rPr lang="zh-CN" altLang="en-US" sz="2000" b="1" dirty="0">
                <a:latin typeface="微软雅黑" panose="020B0503020204020204" pitchFamily="34" charset="-122"/>
                <a:ea typeface="微软雅黑" panose="020B0503020204020204" pitchFamily="34" charset="-122"/>
              </a:rPr>
              <a:t> 的分类地位是壳斗科系统学研究中长期争论的问题，争论的焦点主要集中在青冈属是独立成属还是归属于栎属下作亚属。</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zh-CN" altLang="en-US" sz="2000" b="1" dirty="0">
                <a:solidFill>
                  <a:srgbClr val="FFFFFF"/>
                </a:solidFill>
                <a:latin typeface="微软雅黑" panose="020B0503020204020204" pitchFamily="34" charset="-122"/>
                <a:ea typeface="微软雅黑" panose="020B0503020204020204" pitchFamily="34" charset="-122"/>
              </a:rPr>
              <a:t>传统研究的结果不支持青冈属成立。</a:t>
            </a:r>
            <a:endParaRPr lang="en-US" altLang="zh-CN" sz="2000" b="1" dirty="0">
              <a:solidFill>
                <a:srgbClr val="FFFFFF"/>
              </a:solidFill>
              <a:latin typeface="微软雅黑" panose="020B0503020204020204" pitchFamily="34" charset="-122"/>
              <a:ea typeface="微软雅黑" panose="020B0503020204020204" pitchFamily="34" charset="-122"/>
            </a:endParaRPr>
          </a:p>
          <a:p>
            <a:pPr marL="285750" indent="-285750">
              <a:lnSpc>
                <a:spcPct val="150000"/>
              </a:lnSpc>
              <a:buClr>
                <a:srgbClr val="FFFF00"/>
              </a:buClr>
              <a:buFont typeface="Wingdings" panose="05000000000000000000" pitchFamily="2" charset="2"/>
              <a:buChar char="n"/>
            </a:pPr>
            <a:r>
              <a:rPr lang="zh-CN" altLang="en-US" sz="2000" b="1" dirty="0">
                <a:latin typeface="微软雅黑" panose="020B0503020204020204" pitchFamily="34" charset="-122"/>
                <a:ea typeface="微软雅黑" panose="020B0503020204020204" pitchFamily="34" charset="-122"/>
              </a:rPr>
              <a:t>从植物叶片的化学成分角度，支持将青冈类归为栎属作亚属处理。</a:t>
            </a:r>
            <a:endParaRPr lang="en-US" altLang="zh-CN" sz="2000" b="1" dirty="0">
              <a:latin typeface="微软雅黑" panose="020B0503020204020204" pitchFamily="34" charset="-122"/>
              <a:ea typeface="微软雅黑" panose="020B0503020204020204" pitchFamily="34" charset="-122"/>
            </a:endParaRPr>
          </a:p>
          <a:p>
            <a:pPr marL="285750" indent="-285750">
              <a:lnSpc>
                <a:spcPct val="150000"/>
              </a:lnSpc>
              <a:buClr>
                <a:srgbClr val="FFFF00"/>
              </a:buClr>
              <a:buFont typeface="Wingdings" panose="05000000000000000000" pitchFamily="2" charset="2"/>
              <a:buChar char="n"/>
            </a:pPr>
            <a:r>
              <a:rPr lang="zh-CN" altLang="en-US" sz="2000" b="1" dirty="0">
                <a:latin typeface="微软雅黑" panose="020B0503020204020204" pitchFamily="34" charset="-122"/>
                <a:ea typeface="微软雅黑" panose="020B0503020204020204" pitchFamily="34" charset="-122"/>
              </a:rPr>
              <a:t>通过对栎亚属和青冈亚属叶表皮特征进行比较，发现二者具有很多共同的特征，支持青冈亚属的亚属地位。</a:t>
            </a:r>
            <a:endParaRPr lang="en-US" altLang="zh-CN" sz="2000" b="1" dirty="0">
              <a:latin typeface="微软雅黑" panose="020B0503020204020204" pitchFamily="34" charset="-122"/>
              <a:ea typeface="微软雅黑" panose="020B0503020204020204" pitchFamily="34" charset="-122"/>
            </a:endParaRPr>
          </a:p>
          <a:p>
            <a:pPr marL="285750" indent="-285750">
              <a:lnSpc>
                <a:spcPct val="150000"/>
              </a:lnSpc>
              <a:buClr>
                <a:srgbClr val="FFFF00"/>
              </a:buClr>
              <a:buFont typeface="Wingdings" panose="05000000000000000000" pitchFamily="2" charset="2"/>
              <a:buChar char="n"/>
            </a:pPr>
            <a:r>
              <a:rPr lang="zh-CN" altLang="en-US" sz="2000" b="1" dirty="0">
                <a:latin typeface="微软雅黑" panose="020B0503020204020204" pitchFamily="34" charset="-122"/>
                <a:ea typeface="微软雅黑" panose="020B0503020204020204" pitchFamily="34" charset="-122"/>
              </a:rPr>
              <a:t>通过对</a:t>
            </a:r>
            <a:r>
              <a:rPr lang="en-US" altLang="zh-CN" sz="2000" b="1" dirty="0">
                <a:latin typeface="微软雅黑" panose="020B0503020204020204" pitchFamily="34" charset="-122"/>
                <a:ea typeface="微软雅黑" panose="020B0503020204020204" pitchFamily="34" charset="-122"/>
              </a:rPr>
              <a:t>24 </a:t>
            </a:r>
            <a:r>
              <a:rPr lang="zh-CN" altLang="en-US" sz="2000" b="1" dirty="0">
                <a:latin typeface="微软雅黑" panose="020B0503020204020204" pitchFamily="34" charset="-122"/>
                <a:ea typeface="微软雅黑" panose="020B0503020204020204" pitchFamily="34" charset="-122"/>
              </a:rPr>
              <a:t>个叶表皮和叶结构特征以及对</a:t>
            </a:r>
            <a:r>
              <a:rPr lang="en-US" altLang="zh-CN" sz="2000" b="1" dirty="0">
                <a:latin typeface="微软雅黑" panose="020B0503020204020204" pitchFamily="34" charset="-122"/>
                <a:ea typeface="微软雅黑" panose="020B0503020204020204" pitchFamily="34" charset="-122"/>
              </a:rPr>
              <a:t>77 </a:t>
            </a:r>
            <a:r>
              <a:rPr lang="zh-CN" altLang="en-US" sz="2000" b="1" dirty="0">
                <a:latin typeface="微软雅黑" panose="020B0503020204020204" pitchFamily="34" charset="-122"/>
                <a:ea typeface="微软雅黑" panose="020B0503020204020204" pitchFamily="34" charset="-122"/>
              </a:rPr>
              <a:t>个分类群进行了研究，表明，如果排除壳斗小苞片是否形成环状这个区分青冈类与栎类的传统性状，仅凭叶结构和表皮特征则不支持青冈独立成属。</a:t>
            </a:r>
          </a:p>
        </p:txBody>
      </p:sp>
      <p:sp>
        <p:nvSpPr>
          <p:cNvPr id="3" name="矩形 2"/>
          <p:cNvSpPr/>
          <p:nvPr/>
        </p:nvSpPr>
        <p:spPr>
          <a:xfrm>
            <a:off x="2040081" y="1343983"/>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A5A99CC6-3230-4452-919D-836925E68817}"/>
              </a:ext>
            </a:extLst>
          </p:cNvPr>
          <p:cNvSpPr txBox="1"/>
          <p:nvPr/>
        </p:nvSpPr>
        <p:spPr>
          <a:xfrm>
            <a:off x="2040081" y="150212"/>
            <a:ext cx="5376793" cy="825419"/>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壳斗科的分类与系统发育</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98CA6ADB-493A-4724-B5B3-22B766DD85D4}"/>
              </a:ext>
            </a:extLst>
          </p:cNvPr>
          <p:cNvSpPr/>
          <p:nvPr/>
        </p:nvSpPr>
        <p:spPr>
          <a:xfrm>
            <a:off x="1693719" y="294803"/>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A47C0B19-1CD6-49B1-B79A-1EA36959174E}"/>
              </a:ext>
            </a:extLst>
          </p:cNvPr>
          <p:cNvSpPr/>
          <p:nvPr/>
        </p:nvSpPr>
        <p:spPr>
          <a:xfrm>
            <a:off x="2395570" y="1322457"/>
            <a:ext cx="3416320" cy="523220"/>
          </a:xfrm>
          <a:prstGeom prst="rect">
            <a:avLst/>
          </a:prstGeom>
        </p:spPr>
        <p:txBody>
          <a:bodyPr wrap="non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壳斗科系统发育研究</a:t>
            </a:r>
            <a:endParaRPr lang="zh-CN" altLang="en-US" sz="2800" dirty="0">
              <a:solidFill>
                <a:srgbClr val="FFFF00"/>
              </a:solidFill>
            </a:endParaRPr>
          </a:p>
        </p:txBody>
      </p:sp>
      <p:grpSp>
        <p:nvGrpSpPr>
          <p:cNvPr id="11" name="组合 10">
            <a:extLst>
              <a:ext uri="{FF2B5EF4-FFF2-40B4-BE49-F238E27FC236}">
                <a16:creationId xmlns:a16="http://schemas.microsoft.com/office/drawing/2014/main" id="{DF76D2BE-FE13-48A9-9151-7C2F5893DBC4}"/>
              </a:ext>
            </a:extLst>
          </p:cNvPr>
          <p:cNvGrpSpPr/>
          <p:nvPr/>
        </p:nvGrpSpPr>
        <p:grpSpPr>
          <a:xfrm>
            <a:off x="5904682" y="1322457"/>
            <a:ext cx="4471746" cy="523220"/>
            <a:chOff x="5885632" y="1322457"/>
            <a:chExt cx="4471746" cy="523220"/>
          </a:xfrm>
        </p:grpSpPr>
        <p:sp>
          <p:nvSpPr>
            <p:cNvPr id="4" name="矩形 3"/>
            <p:cNvSpPr/>
            <p:nvPr/>
          </p:nvSpPr>
          <p:spPr>
            <a:xfrm>
              <a:off x="6941058" y="1322457"/>
              <a:ext cx="3416320" cy="523220"/>
            </a:xfrm>
            <a:prstGeom prst="rect">
              <a:avLst/>
            </a:prstGeom>
          </p:spPr>
          <p:txBody>
            <a:bodyPr wrap="non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青冈属系统发育研究</a:t>
              </a:r>
              <a:endParaRPr lang="zh-CN" altLang="en-US" sz="2800" dirty="0">
                <a:solidFill>
                  <a:srgbClr val="FFFF00"/>
                </a:solidFill>
              </a:endParaRPr>
            </a:p>
          </p:txBody>
        </p:sp>
        <p:sp>
          <p:nvSpPr>
            <p:cNvPr id="10" name="箭头: 虚尾 9">
              <a:extLst>
                <a:ext uri="{FF2B5EF4-FFF2-40B4-BE49-F238E27FC236}">
                  <a16:creationId xmlns:a16="http://schemas.microsoft.com/office/drawing/2014/main" id="{4884BC9B-DF5D-4DDD-B665-AC472ACE41F3}"/>
                </a:ext>
              </a:extLst>
            </p:cNvPr>
            <p:cNvSpPr/>
            <p:nvPr/>
          </p:nvSpPr>
          <p:spPr>
            <a:xfrm>
              <a:off x="5885632" y="1339519"/>
              <a:ext cx="978408" cy="484632"/>
            </a:xfrm>
            <a:prstGeom prst="strip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13677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500"/>
                                        <p:tgtEl>
                                          <p:spTgt spid="11"/>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57617" y="2313234"/>
            <a:ext cx="3103416" cy="1689052"/>
          </a:xfrm>
          <a:prstGeom prst="rect">
            <a:avLst/>
          </a:prstGeom>
        </p:spPr>
        <p:txBody>
          <a:bodyPr wrap="square">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现代分子生物学研究证明，青冈属属于栎属中的一个亚属。</a:t>
            </a:r>
          </a:p>
        </p:txBody>
      </p:sp>
      <p:pic>
        <p:nvPicPr>
          <p:cNvPr id="7" name="图片 6"/>
          <p:cNvPicPr>
            <a:picLocks noChangeAspect="1"/>
          </p:cNvPicPr>
          <p:nvPr/>
        </p:nvPicPr>
        <p:blipFill rotWithShape="1">
          <a:blip r:embed="rId2"/>
          <a:srcRect l="4388" t="38788" r="27733" b="41212"/>
          <a:stretch/>
        </p:blipFill>
        <p:spPr>
          <a:xfrm>
            <a:off x="4668983" y="2313234"/>
            <a:ext cx="7373478" cy="3862297"/>
          </a:xfrm>
          <a:prstGeom prst="rect">
            <a:avLst/>
          </a:prstGeom>
        </p:spPr>
      </p:pic>
      <p:sp>
        <p:nvSpPr>
          <p:cNvPr id="8" name="椭圆 7"/>
          <p:cNvSpPr/>
          <p:nvPr/>
        </p:nvSpPr>
        <p:spPr>
          <a:xfrm>
            <a:off x="5929745" y="3719231"/>
            <a:ext cx="2729345" cy="821019"/>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033161" y="4613564"/>
            <a:ext cx="2729345" cy="92198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9A4BFD7-0278-4692-A447-1E96B284F3AC}"/>
              </a:ext>
            </a:extLst>
          </p:cNvPr>
          <p:cNvSpPr/>
          <p:nvPr/>
        </p:nvSpPr>
        <p:spPr>
          <a:xfrm>
            <a:off x="1922125" y="1082372"/>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0A2626A7-4ADC-4AF5-A0EC-CDB50E6B03A7}"/>
              </a:ext>
            </a:extLst>
          </p:cNvPr>
          <p:cNvSpPr/>
          <p:nvPr/>
        </p:nvSpPr>
        <p:spPr>
          <a:xfrm>
            <a:off x="2277614" y="1060846"/>
            <a:ext cx="3416320" cy="523220"/>
          </a:xfrm>
          <a:prstGeom prst="rect">
            <a:avLst/>
          </a:prstGeom>
        </p:spPr>
        <p:txBody>
          <a:bodyPr wrap="non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壳斗科系统发育研究</a:t>
            </a:r>
            <a:endParaRPr lang="zh-CN" altLang="en-US" sz="2800" dirty="0">
              <a:solidFill>
                <a:srgbClr val="FFFF00"/>
              </a:solidFill>
            </a:endParaRPr>
          </a:p>
        </p:txBody>
      </p:sp>
      <p:grpSp>
        <p:nvGrpSpPr>
          <p:cNvPr id="14" name="组合 13">
            <a:extLst>
              <a:ext uri="{FF2B5EF4-FFF2-40B4-BE49-F238E27FC236}">
                <a16:creationId xmlns:a16="http://schemas.microsoft.com/office/drawing/2014/main" id="{F139D681-8158-4F85-9234-878DC1BE7942}"/>
              </a:ext>
            </a:extLst>
          </p:cNvPr>
          <p:cNvGrpSpPr/>
          <p:nvPr/>
        </p:nvGrpSpPr>
        <p:grpSpPr>
          <a:xfrm>
            <a:off x="5786726" y="1060846"/>
            <a:ext cx="4471746" cy="523220"/>
            <a:chOff x="5885632" y="1322457"/>
            <a:chExt cx="4471746" cy="523220"/>
          </a:xfrm>
        </p:grpSpPr>
        <p:sp>
          <p:nvSpPr>
            <p:cNvPr id="15" name="矩形 14">
              <a:extLst>
                <a:ext uri="{FF2B5EF4-FFF2-40B4-BE49-F238E27FC236}">
                  <a16:creationId xmlns:a16="http://schemas.microsoft.com/office/drawing/2014/main" id="{6DAD9085-EF22-44A6-AB50-F5B3DA107A23}"/>
                </a:ext>
              </a:extLst>
            </p:cNvPr>
            <p:cNvSpPr/>
            <p:nvPr/>
          </p:nvSpPr>
          <p:spPr>
            <a:xfrm>
              <a:off x="6941058" y="1322457"/>
              <a:ext cx="3416320" cy="523220"/>
            </a:xfrm>
            <a:prstGeom prst="rect">
              <a:avLst/>
            </a:prstGeom>
          </p:spPr>
          <p:txBody>
            <a:bodyPr wrap="non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青冈属系统发育研究</a:t>
              </a:r>
              <a:endParaRPr lang="zh-CN" altLang="en-US" sz="2800" dirty="0">
                <a:solidFill>
                  <a:srgbClr val="FFFF00"/>
                </a:solidFill>
              </a:endParaRPr>
            </a:p>
          </p:txBody>
        </p:sp>
        <p:sp>
          <p:nvSpPr>
            <p:cNvPr id="16" name="箭头: 虚尾 15">
              <a:extLst>
                <a:ext uri="{FF2B5EF4-FFF2-40B4-BE49-F238E27FC236}">
                  <a16:creationId xmlns:a16="http://schemas.microsoft.com/office/drawing/2014/main" id="{4B663C76-DC79-478E-B9FE-7B7A131551BA}"/>
                </a:ext>
              </a:extLst>
            </p:cNvPr>
            <p:cNvSpPr/>
            <p:nvPr/>
          </p:nvSpPr>
          <p:spPr>
            <a:xfrm>
              <a:off x="5885632" y="1339519"/>
              <a:ext cx="978408" cy="484632"/>
            </a:xfrm>
            <a:prstGeom prst="strip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a:extLst>
              <a:ext uri="{FF2B5EF4-FFF2-40B4-BE49-F238E27FC236}">
                <a16:creationId xmlns:a16="http://schemas.microsoft.com/office/drawing/2014/main" id="{D5F57013-AEE0-43CA-9F0A-2F97D2A4ACA6}"/>
              </a:ext>
            </a:extLst>
          </p:cNvPr>
          <p:cNvSpPr txBox="1"/>
          <p:nvPr/>
        </p:nvSpPr>
        <p:spPr>
          <a:xfrm>
            <a:off x="1922125" y="61312"/>
            <a:ext cx="5376793" cy="825419"/>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壳斗科的分类与系统发育</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644BC852-33B3-409E-B804-2CAFD540389C}"/>
              </a:ext>
            </a:extLst>
          </p:cNvPr>
          <p:cNvSpPr/>
          <p:nvPr/>
        </p:nvSpPr>
        <p:spPr>
          <a:xfrm>
            <a:off x="1575763" y="205903"/>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2850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C86D536-F3BF-4F82-A4E0-15D281ADB1FD}"/>
              </a:ext>
            </a:extLst>
          </p:cNvPr>
          <p:cNvSpPr/>
          <p:nvPr/>
        </p:nvSpPr>
        <p:spPr>
          <a:xfrm>
            <a:off x="1819661" y="2108843"/>
            <a:ext cx="5384292" cy="3587329"/>
          </a:xfrm>
          <a:prstGeom prst="rect">
            <a:avLst/>
          </a:prstGeom>
        </p:spPr>
        <p:txBody>
          <a:bodyPr wrap="square">
            <a:spAutoFit/>
          </a:bodyPr>
          <a:lstStyle/>
          <a:p>
            <a:pPr>
              <a:lnSpc>
                <a:spcPct val="150000"/>
              </a:lnSpc>
            </a:pPr>
            <a:r>
              <a:rPr lang="zh-CN" altLang="en-US" sz="2200" b="1" dirty="0">
                <a:latin typeface="微软雅黑" panose="020B0503020204020204" pitchFamily="34" charset="-122"/>
                <a:ea typeface="微软雅黑" panose="020B0503020204020204" pitchFamily="34" charset="-122"/>
              </a:rPr>
              <a:t>基于个叶绿体片段的序列信息的联合分析表明，水青冈属内出现了</a:t>
            </a:r>
            <a:r>
              <a:rPr lang="en-US" altLang="zh-CN" sz="2200" b="1" dirty="0">
                <a:latin typeface="微软雅黑" panose="020B0503020204020204" pitchFamily="34" charset="-122"/>
                <a:ea typeface="微软雅黑" panose="020B0503020204020204" pitchFamily="34" charset="-122"/>
              </a:rPr>
              <a:t>4</a:t>
            </a:r>
            <a:r>
              <a:rPr lang="zh-CN" altLang="en-US" sz="2200" b="1" dirty="0">
                <a:latin typeface="微软雅黑" panose="020B0503020204020204" pitchFamily="34" charset="-122"/>
                <a:ea typeface="微软雅黑" panose="020B0503020204020204" pitchFamily="34" charset="-122"/>
              </a:rPr>
              <a:t>个明显的分支， 且植物类群以地区为单元（北美、日本、欧洲、中国）聚在了一起， 分子系统发育分类系统与植物的地理分布格局的一致性， 可能说明了该属植物的形成与大陆漂移导致的隔离分化有很大的相关性。</a:t>
            </a:r>
          </a:p>
        </p:txBody>
      </p:sp>
      <p:pic>
        <p:nvPicPr>
          <p:cNvPr id="3" name="图片 2">
            <a:extLst>
              <a:ext uri="{FF2B5EF4-FFF2-40B4-BE49-F238E27FC236}">
                <a16:creationId xmlns:a16="http://schemas.microsoft.com/office/drawing/2014/main" id="{27B14A14-214C-444E-83E7-81BE179D9F87}"/>
              </a:ext>
            </a:extLst>
          </p:cNvPr>
          <p:cNvPicPr>
            <a:picLocks noChangeAspect="1"/>
          </p:cNvPicPr>
          <p:nvPr/>
        </p:nvPicPr>
        <p:blipFill>
          <a:blip r:embed="rId2"/>
          <a:stretch>
            <a:fillRect/>
          </a:stretch>
        </p:blipFill>
        <p:spPr>
          <a:xfrm>
            <a:off x="7447798" y="1845677"/>
            <a:ext cx="4191752" cy="4316692"/>
          </a:xfrm>
          <a:prstGeom prst="rect">
            <a:avLst/>
          </a:prstGeom>
        </p:spPr>
      </p:pic>
      <p:sp>
        <p:nvSpPr>
          <p:cNvPr id="4" name="矩形 3">
            <a:extLst>
              <a:ext uri="{FF2B5EF4-FFF2-40B4-BE49-F238E27FC236}">
                <a16:creationId xmlns:a16="http://schemas.microsoft.com/office/drawing/2014/main" id="{12F6D33A-22C2-42A4-AC1E-AEC4C70FF769}"/>
              </a:ext>
            </a:extLst>
          </p:cNvPr>
          <p:cNvSpPr/>
          <p:nvPr/>
        </p:nvSpPr>
        <p:spPr>
          <a:xfrm>
            <a:off x="8051593" y="6229506"/>
            <a:ext cx="3195783" cy="461665"/>
          </a:xfrm>
          <a:prstGeom prst="rect">
            <a:avLst/>
          </a:prstGeom>
        </p:spPr>
        <p:txBody>
          <a:bodyPr wrap="square">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水青冈属叶绿体序列联合分析系统发育树</a:t>
            </a: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a:r>
              <a:rPr lang="zh-CN" altLang="en-US" sz="1200" b="1" dirty="0">
                <a:solidFill>
                  <a:schemeClr val="bg1"/>
                </a:solidFill>
                <a:latin typeface="微软雅黑" panose="020B0503020204020204" pitchFamily="34" charset="-122"/>
                <a:ea typeface="微软雅黑" panose="020B0503020204020204" pitchFamily="34" charset="-122"/>
              </a:rPr>
              <a:t>（位于分支上方的数值为</a:t>
            </a:r>
            <a:r>
              <a:rPr lang="en-US" altLang="zh-CN" sz="1200" b="1" dirty="0">
                <a:solidFill>
                  <a:schemeClr val="bg1"/>
                </a:solidFill>
                <a:latin typeface="微软雅黑" panose="020B0503020204020204" pitchFamily="34" charset="-122"/>
                <a:ea typeface="微软雅黑" panose="020B0503020204020204" pitchFamily="34" charset="-122"/>
              </a:rPr>
              <a:t>BI</a:t>
            </a:r>
            <a:r>
              <a:rPr lang="zh-CN" altLang="en-US" sz="1200" b="1" dirty="0">
                <a:solidFill>
                  <a:schemeClr val="bg1"/>
                </a:solidFill>
                <a:latin typeface="微软雅黑" panose="020B0503020204020204" pitchFamily="34" charset="-122"/>
                <a:ea typeface="微软雅黑" panose="020B0503020204020204" pitchFamily="34" charset="-122"/>
              </a:rPr>
              <a:t>分析的支持率）</a:t>
            </a:r>
          </a:p>
        </p:txBody>
      </p:sp>
      <p:sp>
        <p:nvSpPr>
          <p:cNvPr id="12" name="矩形 11">
            <a:extLst>
              <a:ext uri="{FF2B5EF4-FFF2-40B4-BE49-F238E27FC236}">
                <a16:creationId xmlns:a16="http://schemas.microsoft.com/office/drawing/2014/main" id="{C52AF4C8-5E2D-4203-A5F5-A6762804C2A6}"/>
              </a:ext>
            </a:extLst>
          </p:cNvPr>
          <p:cNvSpPr/>
          <p:nvPr/>
        </p:nvSpPr>
        <p:spPr>
          <a:xfrm>
            <a:off x="1722581" y="1048805"/>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6898DF89-DB96-49E3-8A9C-28BD477261BE}"/>
              </a:ext>
            </a:extLst>
          </p:cNvPr>
          <p:cNvSpPr/>
          <p:nvPr/>
        </p:nvSpPr>
        <p:spPr>
          <a:xfrm>
            <a:off x="2078070" y="1027279"/>
            <a:ext cx="3416320" cy="523220"/>
          </a:xfrm>
          <a:prstGeom prst="rect">
            <a:avLst/>
          </a:prstGeom>
        </p:spPr>
        <p:txBody>
          <a:bodyPr wrap="non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壳斗科系统发育研究</a:t>
            </a:r>
            <a:endParaRPr lang="zh-CN" altLang="en-US" sz="2800" dirty="0">
              <a:solidFill>
                <a:srgbClr val="FFFF00"/>
              </a:solidFill>
            </a:endParaRPr>
          </a:p>
        </p:txBody>
      </p:sp>
      <p:grpSp>
        <p:nvGrpSpPr>
          <p:cNvPr id="14" name="组合 13">
            <a:extLst>
              <a:ext uri="{FF2B5EF4-FFF2-40B4-BE49-F238E27FC236}">
                <a16:creationId xmlns:a16="http://schemas.microsoft.com/office/drawing/2014/main" id="{19B59696-D7C4-48F8-BC80-F3FD19190852}"/>
              </a:ext>
            </a:extLst>
          </p:cNvPr>
          <p:cNvGrpSpPr/>
          <p:nvPr/>
        </p:nvGrpSpPr>
        <p:grpSpPr>
          <a:xfrm>
            <a:off x="5587182" y="1027279"/>
            <a:ext cx="4830819" cy="523220"/>
            <a:chOff x="5885632" y="1322457"/>
            <a:chExt cx="4830819" cy="523220"/>
          </a:xfrm>
        </p:grpSpPr>
        <p:sp>
          <p:nvSpPr>
            <p:cNvPr id="15" name="矩形 14">
              <a:extLst>
                <a:ext uri="{FF2B5EF4-FFF2-40B4-BE49-F238E27FC236}">
                  <a16:creationId xmlns:a16="http://schemas.microsoft.com/office/drawing/2014/main" id="{5A6DED8B-6306-4CAE-967A-AF0B80DE7EBA}"/>
                </a:ext>
              </a:extLst>
            </p:cNvPr>
            <p:cNvSpPr/>
            <p:nvPr/>
          </p:nvSpPr>
          <p:spPr>
            <a:xfrm>
              <a:off x="6941058" y="1322457"/>
              <a:ext cx="3775393" cy="523220"/>
            </a:xfrm>
            <a:prstGeom prst="rect">
              <a:avLst/>
            </a:prstGeom>
          </p:spPr>
          <p:txBody>
            <a:bodyPr wrap="non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水青冈属系统发育研究</a:t>
              </a:r>
              <a:endParaRPr lang="zh-CN" altLang="en-US" sz="2800" dirty="0">
                <a:solidFill>
                  <a:srgbClr val="FFFF00"/>
                </a:solidFill>
              </a:endParaRPr>
            </a:p>
          </p:txBody>
        </p:sp>
        <p:sp>
          <p:nvSpPr>
            <p:cNvPr id="16" name="箭头: 虚尾 15">
              <a:extLst>
                <a:ext uri="{FF2B5EF4-FFF2-40B4-BE49-F238E27FC236}">
                  <a16:creationId xmlns:a16="http://schemas.microsoft.com/office/drawing/2014/main" id="{16EED6D0-E87A-41F6-B136-3BD3A87F5997}"/>
                </a:ext>
              </a:extLst>
            </p:cNvPr>
            <p:cNvSpPr/>
            <p:nvPr/>
          </p:nvSpPr>
          <p:spPr>
            <a:xfrm>
              <a:off x="5885632" y="1339519"/>
              <a:ext cx="978408" cy="484632"/>
            </a:xfrm>
            <a:prstGeom prst="strip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a:extLst>
              <a:ext uri="{FF2B5EF4-FFF2-40B4-BE49-F238E27FC236}">
                <a16:creationId xmlns:a16="http://schemas.microsoft.com/office/drawing/2014/main" id="{E3DBF0B3-644C-44E2-94FA-6C9E5074801A}"/>
              </a:ext>
            </a:extLst>
          </p:cNvPr>
          <p:cNvSpPr txBox="1"/>
          <p:nvPr/>
        </p:nvSpPr>
        <p:spPr>
          <a:xfrm>
            <a:off x="1922125" y="61312"/>
            <a:ext cx="5376793" cy="825419"/>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壳斗科的分类与系统发育</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E1B7A0A2-6B76-449B-997C-CF869707A766}"/>
              </a:ext>
            </a:extLst>
          </p:cNvPr>
          <p:cNvSpPr/>
          <p:nvPr/>
        </p:nvSpPr>
        <p:spPr>
          <a:xfrm>
            <a:off x="1575763" y="205903"/>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5236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AC4F4E6-674A-4244-8193-5369F4835344}"/>
              </a:ext>
            </a:extLst>
          </p:cNvPr>
          <p:cNvSpPr/>
          <p:nvPr/>
        </p:nvSpPr>
        <p:spPr>
          <a:xfrm>
            <a:off x="6248129" y="6241913"/>
            <a:ext cx="3954929" cy="307777"/>
          </a:xfrm>
          <a:prstGeom prst="rect">
            <a:avLst/>
          </a:prstGeom>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基于蛋白编码外显子构建的中国栎属系统发育树</a:t>
            </a:r>
          </a:p>
        </p:txBody>
      </p:sp>
      <p:pic>
        <p:nvPicPr>
          <p:cNvPr id="4" name="图片 3">
            <a:extLst>
              <a:ext uri="{FF2B5EF4-FFF2-40B4-BE49-F238E27FC236}">
                <a16:creationId xmlns:a16="http://schemas.microsoft.com/office/drawing/2014/main" id="{FA1CEC5F-007B-4320-81DA-C844A7C9DE73}"/>
              </a:ext>
            </a:extLst>
          </p:cNvPr>
          <p:cNvPicPr>
            <a:picLocks noChangeAspect="1"/>
          </p:cNvPicPr>
          <p:nvPr/>
        </p:nvPicPr>
        <p:blipFill>
          <a:blip r:embed="rId2"/>
          <a:stretch>
            <a:fillRect/>
          </a:stretch>
        </p:blipFill>
        <p:spPr>
          <a:xfrm>
            <a:off x="4809365" y="1770881"/>
            <a:ext cx="7138995" cy="4349639"/>
          </a:xfrm>
          <a:prstGeom prst="rect">
            <a:avLst/>
          </a:prstGeom>
        </p:spPr>
      </p:pic>
      <p:sp>
        <p:nvSpPr>
          <p:cNvPr id="2" name="矩形 1">
            <a:extLst>
              <a:ext uri="{FF2B5EF4-FFF2-40B4-BE49-F238E27FC236}">
                <a16:creationId xmlns:a16="http://schemas.microsoft.com/office/drawing/2014/main" id="{B68FAF05-8B28-4C7D-97D4-117C516D208C}"/>
              </a:ext>
            </a:extLst>
          </p:cNvPr>
          <p:cNvSpPr/>
          <p:nvPr/>
        </p:nvSpPr>
        <p:spPr>
          <a:xfrm>
            <a:off x="1460499" y="2024063"/>
            <a:ext cx="3105151" cy="3269613"/>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质体基因组蛋白编码基因外显子数据集构建了栎属系统发育关系：</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en-US" altLang="zh-CN" sz="2000" b="1" dirty="0">
                <a:latin typeface="微软雅黑" panose="020B0503020204020204" pitchFamily="34" charset="-122"/>
                <a:ea typeface="微软雅黑" panose="020B0503020204020204" pitchFamily="34" charset="-122"/>
              </a:rPr>
              <a:t>Quercus </a:t>
            </a:r>
            <a:r>
              <a:rPr lang="zh-CN" altLang="en-US" sz="2000" b="1" dirty="0">
                <a:latin typeface="微软雅黑" panose="020B0503020204020204" pitchFamily="34" charset="-122"/>
                <a:ea typeface="微软雅黑" panose="020B0503020204020204" pitchFamily="34" charset="-122"/>
              </a:rPr>
              <a:t>组与</a:t>
            </a:r>
            <a:r>
              <a:rPr lang="en-US" altLang="zh-CN" sz="2000" b="1" dirty="0" err="1">
                <a:latin typeface="微软雅黑" panose="020B0503020204020204" pitchFamily="34" charset="-122"/>
                <a:ea typeface="微软雅黑" panose="020B0503020204020204" pitchFamily="34" charset="-122"/>
              </a:rPr>
              <a:t>Lobatae</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组形成姐妹支，剩余</a:t>
            </a:r>
            <a:r>
              <a:rPr lang="en-US" altLang="zh-CN" sz="2000" b="1" dirty="0">
                <a:latin typeface="微软雅黑" panose="020B0503020204020204" pitchFamily="34" charset="-122"/>
                <a:ea typeface="微软雅黑" panose="020B0503020204020204" pitchFamily="34" charset="-122"/>
              </a:rPr>
              <a:t>3 </a:t>
            </a:r>
            <a:r>
              <a:rPr lang="zh-CN" altLang="en-US" sz="2000" b="1" dirty="0">
                <a:latin typeface="微软雅黑" panose="020B0503020204020204" pitchFamily="34" charset="-122"/>
                <a:ea typeface="微软雅黑" panose="020B0503020204020204" pitchFamily="34" charset="-122"/>
              </a:rPr>
              <a:t>个组形成另一进化支（旧大陆支）。</a:t>
            </a:r>
            <a:endParaRPr lang="en-US" altLang="zh-CN" sz="2000" b="1" dirty="0">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A5616B85-7621-4993-88CA-254F82EF6BAB}"/>
              </a:ext>
            </a:extLst>
          </p:cNvPr>
          <p:cNvSpPr/>
          <p:nvPr/>
        </p:nvSpPr>
        <p:spPr>
          <a:xfrm>
            <a:off x="1687175" y="1080191"/>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8C9CA114-09CD-489E-B68A-A8B060F7EC70}"/>
              </a:ext>
            </a:extLst>
          </p:cNvPr>
          <p:cNvSpPr txBox="1"/>
          <p:nvPr/>
        </p:nvSpPr>
        <p:spPr>
          <a:xfrm>
            <a:off x="1922125" y="61312"/>
            <a:ext cx="5376793" cy="825419"/>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壳斗科的分类与系统发育</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a16="http://schemas.microsoft.com/office/drawing/2014/main" id="{2FF83D3F-8444-4092-AEF8-77A6C71FC390}"/>
              </a:ext>
            </a:extLst>
          </p:cNvPr>
          <p:cNvSpPr/>
          <p:nvPr/>
        </p:nvSpPr>
        <p:spPr>
          <a:xfrm>
            <a:off x="1575763" y="205903"/>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7E9CA50E-3554-48C3-84CF-8EEE63B83819}"/>
              </a:ext>
            </a:extLst>
          </p:cNvPr>
          <p:cNvSpPr/>
          <p:nvPr/>
        </p:nvSpPr>
        <p:spPr>
          <a:xfrm>
            <a:off x="2042664" y="1058665"/>
            <a:ext cx="3416320" cy="523220"/>
          </a:xfrm>
          <a:prstGeom prst="rect">
            <a:avLst/>
          </a:prstGeom>
        </p:spPr>
        <p:txBody>
          <a:bodyPr wrap="non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壳斗科系统发育研究</a:t>
            </a:r>
            <a:endParaRPr lang="zh-CN" altLang="en-US" sz="2800" dirty="0">
              <a:solidFill>
                <a:srgbClr val="FFFF00"/>
              </a:solidFill>
            </a:endParaRPr>
          </a:p>
        </p:txBody>
      </p:sp>
      <p:grpSp>
        <p:nvGrpSpPr>
          <p:cNvPr id="14" name="组合 13">
            <a:extLst>
              <a:ext uri="{FF2B5EF4-FFF2-40B4-BE49-F238E27FC236}">
                <a16:creationId xmlns:a16="http://schemas.microsoft.com/office/drawing/2014/main" id="{7165DDAC-A238-4069-8530-B244DFAFAF81}"/>
              </a:ext>
            </a:extLst>
          </p:cNvPr>
          <p:cNvGrpSpPr/>
          <p:nvPr/>
        </p:nvGrpSpPr>
        <p:grpSpPr>
          <a:xfrm>
            <a:off x="5551776" y="1058665"/>
            <a:ext cx="4112673" cy="523220"/>
            <a:chOff x="5885632" y="1322457"/>
            <a:chExt cx="4112673" cy="523220"/>
          </a:xfrm>
        </p:grpSpPr>
        <p:sp>
          <p:nvSpPr>
            <p:cNvPr id="15" name="矩形 14">
              <a:extLst>
                <a:ext uri="{FF2B5EF4-FFF2-40B4-BE49-F238E27FC236}">
                  <a16:creationId xmlns:a16="http://schemas.microsoft.com/office/drawing/2014/main" id="{D3C3BFAB-114E-471D-B231-4CA011D5D6D4}"/>
                </a:ext>
              </a:extLst>
            </p:cNvPr>
            <p:cNvSpPr/>
            <p:nvPr/>
          </p:nvSpPr>
          <p:spPr>
            <a:xfrm>
              <a:off x="6941058" y="1322457"/>
              <a:ext cx="3057247" cy="523220"/>
            </a:xfrm>
            <a:prstGeom prst="rect">
              <a:avLst/>
            </a:prstGeom>
          </p:spPr>
          <p:txBody>
            <a:bodyPr wrap="non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栎属系统发育研究</a:t>
              </a:r>
              <a:endParaRPr lang="zh-CN" altLang="en-US" sz="2800" dirty="0">
                <a:solidFill>
                  <a:srgbClr val="FFFF00"/>
                </a:solidFill>
              </a:endParaRPr>
            </a:p>
          </p:txBody>
        </p:sp>
        <p:sp>
          <p:nvSpPr>
            <p:cNvPr id="16" name="箭头: 虚尾 15">
              <a:extLst>
                <a:ext uri="{FF2B5EF4-FFF2-40B4-BE49-F238E27FC236}">
                  <a16:creationId xmlns:a16="http://schemas.microsoft.com/office/drawing/2014/main" id="{2C36FAE0-A6CE-47FB-A198-6C26AE396702}"/>
                </a:ext>
              </a:extLst>
            </p:cNvPr>
            <p:cNvSpPr/>
            <p:nvPr/>
          </p:nvSpPr>
          <p:spPr>
            <a:xfrm>
              <a:off x="5885632" y="1339519"/>
              <a:ext cx="978408" cy="484632"/>
            </a:xfrm>
            <a:prstGeom prst="strip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504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AC4F4E6-674A-4244-8193-5369F4835344}"/>
              </a:ext>
            </a:extLst>
          </p:cNvPr>
          <p:cNvSpPr/>
          <p:nvPr/>
        </p:nvSpPr>
        <p:spPr>
          <a:xfrm>
            <a:off x="6248129" y="6241913"/>
            <a:ext cx="3954929" cy="307777"/>
          </a:xfrm>
          <a:prstGeom prst="rect">
            <a:avLst/>
          </a:prstGeom>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基于蛋白编码外显子构建的中国栎属系统发育树</a:t>
            </a:r>
          </a:p>
        </p:txBody>
      </p:sp>
      <p:pic>
        <p:nvPicPr>
          <p:cNvPr id="4" name="图片 3">
            <a:extLst>
              <a:ext uri="{FF2B5EF4-FFF2-40B4-BE49-F238E27FC236}">
                <a16:creationId xmlns:a16="http://schemas.microsoft.com/office/drawing/2014/main" id="{FA1CEC5F-007B-4320-81DA-C844A7C9DE73}"/>
              </a:ext>
            </a:extLst>
          </p:cNvPr>
          <p:cNvPicPr>
            <a:picLocks noChangeAspect="1"/>
          </p:cNvPicPr>
          <p:nvPr/>
        </p:nvPicPr>
        <p:blipFill>
          <a:blip r:embed="rId2"/>
          <a:stretch>
            <a:fillRect/>
          </a:stretch>
        </p:blipFill>
        <p:spPr>
          <a:xfrm>
            <a:off x="4809365" y="1770881"/>
            <a:ext cx="7138995" cy="4349639"/>
          </a:xfrm>
          <a:prstGeom prst="rect">
            <a:avLst/>
          </a:prstGeom>
        </p:spPr>
      </p:pic>
      <p:sp>
        <p:nvSpPr>
          <p:cNvPr id="2" name="矩形 1">
            <a:extLst>
              <a:ext uri="{FF2B5EF4-FFF2-40B4-BE49-F238E27FC236}">
                <a16:creationId xmlns:a16="http://schemas.microsoft.com/office/drawing/2014/main" id="{B68FAF05-8B28-4C7D-97D4-117C516D208C}"/>
              </a:ext>
            </a:extLst>
          </p:cNvPr>
          <p:cNvSpPr/>
          <p:nvPr/>
        </p:nvSpPr>
        <p:spPr>
          <a:xfrm>
            <a:off x="1085850" y="1553240"/>
            <a:ext cx="3793365" cy="4613892"/>
          </a:xfrm>
          <a:prstGeom prst="rect">
            <a:avLst/>
          </a:prstGeom>
        </p:spPr>
        <p:txBody>
          <a:bodyPr wrap="square">
            <a:spAutoFit/>
          </a:bodyPr>
          <a:lstStyle/>
          <a:p>
            <a:pPr>
              <a:lnSpc>
                <a:spcPct val="150000"/>
              </a:lnSpc>
            </a:pPr>
            <a:r>
              <a:rPr lang="zh-CN" altLang="en-US" b="1" dirty="0">
                <a:latin typeface="微软雅黑" panose="020B0503020204020204" pitchFamily="34" charset="-122"/>
                <a:ea typeface="微软雅黑" panose="020B0503020204020204" pitchFamily="34" charset="-122"/>
              </a:rPr>
              <a:t>值得注意的是，</a:t>
            </a:r>
            <a:r>
              <a:rPr lang="en-US" altLang="zh-CN" b="1" dirty="0" err="1">
                <a:latin typeface="微软雅黑" panose="020B0503020204020204" pitchFamily="34" charset="-122"/>
                <a:ea typeface="微软雅黑" panose="020B0503020204020204" pitchFamily="34" charset="-122"/>
              </a:rPr>
              <a:t>Cyclobalanopsis</a:t>
            </a: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组和</a:t>
            </a:r>
            <a:r>
              <a:rPr lang="en-US" altLang="zh-CN" b="1" dirty="0" err="1">
                <a:latin typeface="微软雅黑" panose="020B0503020204020204" pitchFamily="34" charset="-122"/>
                <a:ea typeface="微软雅黑" panose="020B0503020204020204" pitchFamily="34" charset="-122"/>
              </a:rPr>
              <a:t>Cerris</a:t>
            </a: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组插在</a:t>
            </a:r>
            <a:r>
              <a:rPr lang="en-US" altLang="zh-CN" b="1" dirty="0">
                <a:latin typeface="微软雅黑" panose="020B0503020204020204" pitchFamily="34" charset="-122"/>
                <a:ea typeface="微软雅黑" panose="020B0503020204020204" pitchFamily="34" charset="-122"/>
              </a:rPr>
              <a:t>Ilex </a:t>
            </a:r>
            <a:r>
              <a:rPr lang="zh-CN" altLang="en-US" b="1" dirty="0">
                <a:latin typeface="微软雅黑" panose="020B0503020204020204" pitchFamily="34" charset="-122"/>
                <a:ea typeface="微软雅黑" panose="020B0503020204020204" pitchFamily="34" charset="-122"/>
              </a:rPr>
              <a:t>组内部，使得</a:t>
            </a:r>
            <a:r>
              <a:rPr lang="en-US" altLang="zh-CN" b="1" dirty="0">
                <a:latin typeface="微软雅黑" panose="020B0503020204020204" pitchFamily="34" charset="-122"/>
                <a:ea typeface="微软雅黑" panose="020B0503020204020204" pitchFamily="34" charset="-122"/>
              </a:rPr>
              <a:t>Ilex </a:t>
            </a:r>
            <a:r>
              <a:rPr lang="zh-CN" altLang="en-US" b="1" dirty="0">
                <a:latin typeface="微软雅黑" panose="020B0503020204020204" pitchFamily="34" charset="-122"/>
                <a:ea typeface="微软雅黑" panose="020B0503020204020204" pitchFamily="34" charset="-122"/>
              </a:rPr>
              <a:t>组成为非单系支。造成上述复杂结果的最可能原因是不完全谱系筛选和</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或祖先类群间的基因渐渗。</a:t>
            </a:r>
            <a:endParaRPr lang="en-US" altLang="zh-CN" b="1" dirty="0">
              <a:latin typeface="微软雅黑" panose="020B0503020204020204" pitchFamily="34" charset="-122"/>
              <a:ea typeface="微软雅黑" panose="020B0503020204020204" pitchFamily="34" charset="-122"/>
            </a:endParaRPr>
          </a:p>
          <a:p>
            <a:pPr>
              <a:lnSpc>
                <a:spcPct val="150000"/>
              </a:lnSpc>
            </a:pPr>
            <a:r>
              <a:rPr lang="en-US" altLang="zh-CN" b="1" dirty="0">
                <a:latin typeface="微软雅黑" panose="020B0503020204020204" pitchFamily="34" charset="-122"/>
                <a:ea typeface="微软雅黑" panose="020B0503020204020204" pitchFamily="34" charset="-122"/>
              </a:rPr>
              <a:t>Ilex </a:t>
            </a:r>
            <a:r>
              <a:rPr lang="zh-CN" altLang="en-US" b="1" dirty="0">
                <a:latin typeface="微软雅黑" panose="020B0503020204020204" pitchFamily="34" charset="-122"/>
                <a:ea typeface="微软雅黑" panose="020B0503020204020204" pitchFamily="34" charset="-122"/>
              </a:rPr>
              <a:t>组分为强烈支持的三支：分布在西藏的小单系支（</a:t>
            </a:r>
            <a:r>
              <a:rPr lang="en-US" altLang="zh-CN" b="1" dirty="0">
                <a:latin typeface="微软雅黑" panose="020B0503020204020204" pitchFamily="34" charset="-122"/>
                <a:ea typeface="微软雅黑" panose="020B0503020204020204" pitchFamily="34" charset="-122"/>
              </a:rPr>
              <a:t>Tibet clade</a:t>
            </a:r>
            <a:r>
              <a:rPr lang="zh-CN" altLang="en-US" b="1" dirty="0">
                <a:latin typeface="微软雅黑" panose="020B0503020204020204" pitchFamily="34" charset="-122"/>
                <a:ea typeface="微软雅黑" panose="020B0503020204020204" pitchFamily="34" charset="-122"/>
              </a:rPr>
              <a:t>）；完全分布在横断山东部及其相邻地区的第二支（</a:t>
            </a:r>
            <a:r>
              <a:rPr lang="en-US" altLang="zh-CN" b="1" dirty="0">
                <a:latin typeface="微软雅黑" panose="020B0503020204020204" pitchFamily="34" charset="-122"/>
                <a:ea typeface="微软雅黑" panose="020B0503020204020204" pitchFamily="34" charset="-122"/>
              </a:rPr>
              <a:t>HDM clade</a:t>
            </a:r>
            <a:r>
              <a:rPr lang="zh-CN" altLang="en-US" b="1" dirty="0">
                <a:latin typeface="微软雅黑" panose="020B0503020204020204" pitchFamily="34" charset="-122"/>
                <a:ea typeface="微软雅黑" panose="020B0503020204020204" pitchFamily="34" charset="-122"/>
              </a:rPr>
              <a:t>）；分布在中国西部及台湾的进化支（</a:t>
            </a:r>
            <a:r>
              <a:rPr lang="en-US" altLang="zh-CN" b="1" dirty="0">
                <a:latin typeface="微软雅黑" panose="020B0503020204020204" pitchFamily="34" charset="-122"/>
                <a:ea typeface="微软雅黑" panose="020B0503020204020204" pitchFamily="34" charset="-122"/>
              </a:rPr>
              <a:t>WT clade</a:t>
            </a:r>
            <a:r>
              <a:rPr lang="zh-CN" altLang="en-US" b="1" dirty="0">
                <a:latin typeface="微软雅黑" panose="020B0503020204020204" pitchFamily="34" charset="-122"/>
                <a:ea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A5616B85-7621-4993-88CA-254F82EF6BAB}"/>
              </a:ext>
            </a:extLst>
          </p:cNvPr>
          <p:cNvSpPr/>
          <p:nvPr/>
        </p:nvSpPr>
        <p:spPr>
          <a:xfrm>
            <a:off x="1687175" y="1080191"/>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8C9CA114-09CD-489E-B68A-A8B060F7EC70}"/>
              </a:ext>
            </a:extLst>
          </p:cNvPr>
          <p:cNvSpPr txBox="1"/>
          <p:nvPr/>
        </p:nvSpPr>
        <p:spPr>
          <a:xfrm>
            <a:off x="1922125" y="61312"/>
            <a:ext cx="5376793" cy="825419"/>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壳斗科的分类与系统发育</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a16="http://schemas.microsoft.com/office/drawing/2014/main" id="{2FF83D3F-8444-4092-AEF8-77A6C71FC390}"/>
              </a:ext>
            </a:extLst>
          </p:cNvPr>
          <p:cNvSpPr/>
          <p:nvPr/>
        </p:nvSpPr>
        <p:spPr>
          <a:xfrm>
            <a:off x="1575763" y="205903"/>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7E9CA50E-3554-48C3-84CF-8EEE63B83819}"/>
              </a:ext>
            </a:extLst>
          </p:cNvPr>
          <p:cNvSpPr/>
          <p:nvPr/>
        </p:nvSpPr>
        <p:spPr>
          <a:xfrm>
            <a:off x="2042664" y="1058665"/>
            <a:ext cx="3416320" cy="523220"/>
          </a:xfrm>
          <a:prstGeom prst="rect">
            <a:avLst/>
          </a:prstGeom>
        </p:spPr>
        <p:txBody>
          <a:bodyPr wrap="non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壳斗科系统发育研究</a:t>
            </a:r>
            <a:endParaRPr lang="zh-CN" altLang="en-US" sz="2800" dirty="0">
              <a:solidFill>
                <a:srgbClr val="FFFF00"/>
              </a:solidFill>
            </a:endParaRPr>
          </a:p>
        </p:txBody>
      </p:sp>
      <p:grpSp>
        <p:nvGrpSpPr>
          <p:cNvPr id="14" name="组合 13">
            <a:extLst>
              <a:ext uri="{FF2B5EF4-FFF2-40B4-BE49-F238E27FC236}">
                <a16:creationId xmlns:a16="http://schemas.microsoft.com/office/drawing/2014/main" id="{7165DDAC-A238-4069-8530-B244DFAFAF81}"/>
              </a:ext>
            </a:extLst>
          </p:cNvPr>
          <p:cNvGrpSpPr/>
          <p:nvPr/>
        </p:nvGrpSpPr>
        <p:grpSpPr>
          <a:xfrm>
            <a:off x="5551776" y="1058665"/>
            <a:ext cx="4112673" cy="523220"/>
            <a:chOff x="5885632" y="1322457"/>
            <a:chExt cx="4112673" cy="523220"/>
          </a:xfrm>
        </p:grpSpPr>
        <p:sp>
          <p:nvSpPr>
            <p:cNvPr id="15" name="矩形 14">
              <a:extLst>
                <a:ext uri="{FF2B5EF4-FFF2-40B4-BE49-F238E27FC236}">
                  <a16:creationId xmlns:a16="http://schemas.microsoft.com/office/drawing/2014/main" id="{D3C3BFAB-114E-471D-B231-4CA011D5D6D4}"/>
                </a:ext>
              </a:extLst>
            </p:cNvPr>
            <p:cNvSpPr/>
            <p:nvPr/>
          </p:nvSpPr>
          <p:spPr>
            <a:xfrm>
              <a:off x="6941058" y="1322457"/>
              <a:ext cx="3057247" cy="523220"/>
            </a:xfrm>
            <a:prstGeom prst="rect">
              <a:avLst/>
            </a:prstGeom>
          </p:spPr>
          <p:txBody>
            <a:bodyPr wrap="non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栎属系统发育研究</a:t>
              </a:r>
              <a:endParaRPr lang="zh-CN" altLang="en-US" sz="2800" dirty="0">
                <a:solidFill>
                  <a:srgbClr val="FFFF00"/>
                </a:solidFill>
              </a:endParaRPr>
            </a:p>
          </p:txBody>
        </p:sp>
        <p:sp>
          <p:nvSpPr>
            <p:cNvPr id="16" name="箭头: 虚尾 15">
              <a:extLst>
                <a:ext uri="{FF2B5EF4-FFF2-40B4-BE49-F238E27FC236}">
                  <a16:creationId xmlns:a16="http://schemas.microsoft.com/office/drawing/2014/main" id="{2C36FAE0-A6CE-47FB-A198-6C26AE396702}"/>
                </a:ext>
              </a:extLst>
            </p:cNvPr>
            <p:cNvSpPr/>
            <p:nvPr/>
          </p:nvSpPr>
          <p:spPr>
            <a:xfrm>
              <a:off x="5885632" y="1339519"/>
              <a:ext cx="978408" cy="484632"/>
            </a:xfrm>
            <a:prstGeom prst="strip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51440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AC4F4E6-674A-4244-8193-5369F4835344}"/>
              </a:ext>
            </a:extLst>
          </p:cNvPr>
          <p:cNvSpPr/>
          <p:nvPr/>
        </p:nvSpPr>
        <p:spPr>
          <a:xfrm>
            <a:off x="6248129" y="6241913"/>
            <a:ext cx="3954929" cy="307777"/>
          </a:xfrm>
          <a:prstGeom prst="rect">
            <a:avLst/>
          </a:prstGeom>
        </p:spPr>
        <p:txBody>
          <a:bodyPr wrap="none">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基于蛋白编码外显子构建的中国栎属系统发育树</a:t>
            </a:r>
          </a:p>
        </p:txBody>
      </p:sp>
      <p:pic>
        <p:nvPicPr>
          <p:cNvPr id="4" name="图片 3">
            <a:extLst>
              <a:ext uri="{FF2B5EF4-FFF2-40B4-BE49-F238E27FC236}">
                <a16:creationId xmlns:a16="http://schemas.microsoft.com/office/drawing/2014/main" id="{FA1CEC5F-007B-4320-81DA-C844A7C9DE73}"/>
              </a:ext>
            </a:extLst>
          </p:cNvPr>
          <p:cNvPicPr>
            <a:picLocks noChangeAspect="1"/>
          </p:cNvPicPr>
          <p:nvPr/>
        </p:nvPicPr>
        <p:blipFill>
          <a:blip r:embed="rId2"/>
          <a:stretch>
            <a:fillRect/>
          </a:stretch>
        </p:blipFill>
        <p:spPr>
          <a:xfrm>
            <a:off x="4809365" y="1770881"/>
            <a:ext cx="7138995" cy="4349639"/>
          </a:xfrm>
          <a:prstGeom prst="rect">
            <a:avLst/>
          </a:prstGeom>
        </p:spPr>
      </p:pic>
      <p:sp>
        <p:nvSpPr>
          <p:cNvPr id="2" name="矩形 1">
            <a:extLst>
              <a:ext uri="{FF2B5EF4-FFF2-40B4-BE49-F238E27FC236}">
                <a16:creationId xmlns:a16="http://schemas.microsoft.com/office/drawing/2014/main" id="{B68FAF05-8B28-4C7D-97D4-117C516D208C}"/>
              </a:ext>
            </a:extLst>
          </p:cNvPr>
          <p:cNvSpPr/>
          <p:nvPr/>
        </p:nvSpPr>
        <p:spPr>
          <a:xfrm>
            <a:off x="1175759" y="2109419"/>
            <a:ext cx="3390312" cy="2536400"/>
          </a:xfrm>
          <a:prstGeom prst="rect">
            <a:avLst/>
          </a:prstGeom>
        </p:spPr>
        <p:txBody>
          <a:bodyPr wrap="square">
            <a:spAutoFit/>
          </a:bodyPr>
          <a:lstStyle/>
          <a:p>
            <a:pPr>
              <a:lnSpc>
                <a:spcPct val="150000"/>
              </a:lnSpc>
            </a:pPr>
            <a:r>
              <a:rPr lang="zh-CN" altLang="en-US" b="1" dirty="0">
                <a:latin typeface="微软雅黑" panose="020B0503020204020204" pitchFamily="34" charset="-122"/>
                <a:ea typeface="微软雅黑" panose="020B0503020204020204" pitchFamily="34" charset="-122"/>
              </a:rPr>
              <a:t>基于系统发育关系、分化时间及化石记录，可推断推断</a:t>
            </a:r>
            <a:r>
              <a:rPr lang="en-US" altLang="zh-CN" b="1" dirty="0">
                <a:latin typeface="微软雅黑" panose="020B0503020204020204" pitchFamily="34" charset="-122"/>
                <a:ea typeface="微软雅黑" panose="020B0503020204020204" pitchFamily="34" charset="-122"/>
              </a:rPr>
              <a:t>Ilex </a:t>
            </a:r>
            <a:r>
              <a:rPr lang="zh-CN" altLang="en-US" b="1" dirty="0">
                <a:latin typeface="微软雅黑" panose="020B0503020204020204" pitchFamily="34" charset="-122"/>
                <a:ea typeface="微软雅黑" panose="020B0503020204020204" pitchFamily="34" charset="-122"/>
              </a:rPr>
              <a:t>组当今的分布，多样性及分化可能是对古气候和地质变化（由青藏高原和喜马拉雅</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横断山脉隆升造成）的本地性适应。</a:t>
            </a:r>
          </a:p>
        </p:txBody>
      </p:sp>
      <p:sp>
        <p:nvSpPr>
          <p:cNvPr id="10" name="矩形 9">
            <a:extLst>
              <a:ext uri="{FF2B5EF4-FFF2-40B4-BE49-F238E27FC236}">
                <a16:creationId xmlns:a16="http://schemas.microsoft.com/office/drawing/2014/main" id="{A5616B85-7621-4993-88CA-254F82EF6BAB}"/>
              </a:ext>
            </a:extLst>
          </p:cNvPr>
          <p:cNvSpPr/>
          <p:nvPr/>
        </p:nvSpPr>
        <p:spPr>
          <a:xfrm>
            <a:off x="1687175" y="1080191"/>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8C9CA114-09CD-489E-B68A-A8B060F7EC70}"/>
              </a:ext>
            </a:extLst>
          </p:cNvPr>
          <p:cNvSpPr txBox="1"/>
          <p:nvPr/>
        </p:nvSpPr>
        <p:spPr>
          <a:xfrm>
            <a:off x="1922125" y="61312"/>
            <a:ext cx="5376793" cy="825419"/>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壳斗科的分类与系统发育</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a16="http://schemas.microsoft.com/office/drawing/2014/main" id="{2FF83D3F-8444-4092-AEF8-77A6C71FC390}"/>
              </a:ext>
            </a:extLst>
          </p:cNvPr>
          <p:cNvSpPr/>
          <p:nvPr/>
        </p:nvSpPr>
        <p:spPr>
          <a:xfrm>
            <a:off x="1575763" y="205903"/>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7E9CA50E-3554-48C3-84CF-8EEE63B83819}"/>
              </a:ext>
            </a:extLst>
          </p:cNvPr>
          <p:cNvSpPr/>
          <p:nvPr/>
        </p:nvSpPr>
        <p:spPr>
          <a:xfrm>
            <a:off x="2042664" y="1058665"/>
            <a:ext cx="3416320" cy="523220"/>
          </a:xfrm>
          <a:prstGeom prst="rect">
            <a:avLst/>
          </a:prstGeom>
        </p:spPr>
        <p:txBody>
          <a:bodyPr wrap="non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壳斗科系统发育研究</a:t>
            </a:r>
            <a:endParaRPr lang="zh-CN" altLang="en-US" sz="2800" dirty="0">
              <a:solidFill>
                <a:srgbClr val="FFFF00"/>
              </a:solidFill>
            </a:endParaRPr>
          </a:p>
        </p:txBody>
      </p:sp>
      <p:grpSp>
        <p:nvGrpSpPr>
          <p:cNvPr id="14" name="组合 13">
            <a:extLst>
              <a:ext uri="{FF2B5EF4-FFF2-40B4-BE49-F238E27FC236}">
                <a16:creationId xmlns:a16="http://schemas.microsoft.com/office/drawing/2014/main" id="{7165DDAC-A238-4069-8530-B244DFAFAF81}"/>
              </a:ext>
            </a:extLst>
          </p:cNvPr>
          <p:cNvGrpSpPr/>
          <p:nvPr/>
        </p:nvGrpSpPr>
        <p:grpSpPr>
          <a:xfrm>
            <a:off x="5551776" y="1058665"/>
            <a:ext cx="4112673" cy="523220"/>
            <a:chOff x="5885632" y="1322457"/>
            <a:chExt cx="4112673" cy="523220"/>
          </a:xfrm>
        </p:grpSpPr>
        <p:sp>
          <p:nvSpPr>
            <p:cNvPr id="15" name="矩形 14">
              <a:extLst>
                <a:ext uri="{FF2B5EF4-FFF2-40B4-BE49-F238E27FC236}">
                  <a16:creationId xmlns:a16="http://schemas.microsoft.com/office/drawing/2014/main" id="{D3C3BFAB-114E-471D-B231-4CA011D5D6D4}"/>
                </a:ext>
              </a:extLst>
            </p:cNvPr>
            <p:cNvSpPr/>
            <p:nvPr/>
          </p:nvSpPr>
          <p:spPr>
            <a:xfrm>
              <a:off x="6941058" y="1322457"/>
              <a:ext cx="3057247" cy="523220"/>
            </a:xfrm>
            <a:prstGeom prst="rect">
              <a:avLst/>
            </a:prstGeom>
          </p:spPr>
          <p:txBody>
            <a:bodyPr wrap="non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栎属系统发育研究</a:t>
              </a:r>
              <a:endParaRPr lang="zh-CN" altLang="en-US" sz="2800" dirty="0">
                <a:solidFill>
                  <a:srgbClr val="FFFF00"/>
                </a:solidFill>
              </a:endParaRPr>
            </a:p>
          </p:txBody>
        </p:sp>
        <p:sp>
          <p:nvSpPr>
            <p:cNvPr id="16" name="箭头: 虚尾 15">
              <a:extLst>
                <a:ext uri="{FF2B5EF4-FFF2-40B4-BE49-F238E27FC236}">
                  <a16:creationId xmlns:a16="http://schemas.microsoft.com/office/drawing/2014/main" id="{2C36FAE0-A6CE-47FB-A198-6C26AE396702}"/>
                </a:ext>
              </a:extLst>
            </p:cNvPr>
            <p:cNvSpPr/>
            <p:nvPr/>
          </p:nvSpPr>
          <p:spPr>
            <a:xfrm>
              <a:off x="5885632" y="1339519"/>
              <a:ext cx="978408" cy="484632"/>
            </a:xfrm>
            <a:prstGeom prst="strip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3102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2532" y="1780593"/>
            <a:ext cx="9849253" cy="2862322"/>
          </a:xfrm>
          <a:prstGeom prst="rect">
            <a:avLst/>
          </a:prstGeom>
        </p:spPr>
        <p:txBody>
          <a:bodyPr wrap="square">
            <a:spAutoFit/>
          </a:bodyPr>
          <a:lstStyle/>
          <a:p>
            <a:pPr marL="342900" indent="-342900">
              <a:lnSpc>
                <a:spcPct val="150000"/>
              </a:lnSpc>
              <a:buClr>
                <a:srgbClr val="FFFF00"/>
              </a:buClr>
              <a:buFont typeface="Wingdings" panose="05000000000000000000" pitchFamily="2" charset="2"/>
              <a:buChar char="n"/>
            </a:pPr>
            <a:r>
              <a:rPr lang="zh-CN" altLang="en-US" sz="2400" b="1" dirty="0">
                <a:latin typeface="微软雅黑" panose="020B0503020204020204" pitchFamily="34" charset="-122"/>
                <a:ea typeface="微软雅黑" panose="020B0503020204020204" pitchFamily="34" charset="-122"/>
              </a:rPr>
              <a:t>壳斗科是北半球各种类型森林系统中的重要组成成分。</a:t>
            </a:r>
            <a:endParaRPr lang="en-US" altLang="zh-CN" sz="2400" b="1" dirty="0">
              <a:latin typeface="微软雅黑" panose="020B0503020204020204" pitchFamily="34" charset="-122"/>
              <a:ea typeface="微软雅黑" panose="020B0503020204020204" pitchFamily="34" charset="-122"/>
            </a:endParaRPr>
          </a:p>
          <a:p>
            <a:pPr marL="342900" indent="-342900">
              <a:lnSpc>
                <a:spcPct val="150000"/>
              </a:lnSpc>
              <a:buClr>
                <a:srgbClr val="FFFF00"/>
              </a:buClr>
              <a:buFont typeface="Wingdings" panose="05000000000000000000" pitchFamily="2" charset="2"/>
              <a:buChar char="n"/>
            </a:pPr>
            <a:r>
              <a:rPr lang="zh-CN" altLang="en-US" sz="2400" b="1" dirty="0">
                <a:latin typeface="微软雅黑" panose="020B0503020204020204" pitchFamily="34" charset="-122"/>
                <a:ea typeface="微软雅黑" panose="020B0503020204020204" pitchFamily="34" charset="-122"/>
              </a:rPr>
              <a:t>在北美和中美地区的温带和半干旱地区栎属</a:t>
            </a:r>
            <a:r>
              <a:rPr lang="en-US" altLang="zh-CN" sz="2400" b="1" dirty="0">
                <a:latin typeface="微软雅黑" panose="020B0503020204020204" pitchFamily="34" charset="-122"/>
                <a:ea typeface="微软雅黑" panose="020B0503020204020204" pitchFamily="34" charset="-122"/>
              </a:rPr>
              <a:t>( </a:t>
            </a:r>
            <a:r>
              <a:rPr lang="en-US" altLang="zh-CN" sz="2400" b="1" i="1" dirty="0" err="1">
                <a:latin typeface="微软雅黑" panose="020B0503020204020204" pitchFamily="34" charset="-122"/>
                <a:ea typeface="微软雅黑" panose="020B0503020204020204" pitchFamily="34" charset="-122"/>
              </a:rPr>
              <a:t>Quercus</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 树种的丰富度最高，世界</a:t>
            </a:r>
            <a:r>
              <a:rPr lang="en-US" altLang="zh-CN" sz="2400" b="1" dirty="0">
                <a:latin typeface="微软雅黑" panose="020B0503020204020204" pitchFamily="34" charset="-122"/>
                <a:ea typeface="微软雅黑" panose="020B0503020204020204" pitchFamily="34" charset="-122"/>
              </a:rPr>
              <a:t>415 </a:t>
            </a:r>
            <a:r>
              <a:rPr lang="zh-CN" altLang="en-US" sz="2400" b="1" dirty="0">
                <a:latin typeface="微软雅黑" panose="020B0503020204020204" pitchFamily="34" charset="-122"/>
                <a:ea typeface="微软雅黑" panose="020B0503020204020204" pitchFamily="34" charset="-122"/>
              </a:rPr>
              <a:t>种中，北美中美拥有</a:t>
            </a:r>
            <a:r>
              <a:rPr lang="en-US" altLang="zh-CN" sz="2400" b="1" dirty="0">
                <a:latin typeface="微软雅黑" panose="020B0503020204020204" pitchFamily="34" charset="-122"/>
                <a:ea typeface="微软雅黑" panose="020B0503020204020204" pitchFamily="34" charset="-122"/>
              </a:rPr>
              <a:t>215 </a:t>
            </a:r>
            <a:r>
              <a:rPr lang="zh-CN" altLang="en-US" sz="2400" b="1" dirty="0">
                <a:latin typeface="微软雅黑" panose="020B0503020204020204" pitchFamily="34" charset="-122"/>
                <a:ea typeface="微软雅黑" panose="020B0503020204020204" pitchFamily="34" charset="-122"/>
              </a:rPr>
              <a:t>种；</a:t>
            </a:r>
            <a:endParaRPr lang="en-US" altLang="zh-CN" sz="2400" b="1" dirty="0">
              <a:latin typeface="微软雅黑" panose="020B0503020204020204" pitchFamily="34" charset="-122"/>
              <a:ea typeface="微软雅黑" panose="020B0503020204020204" pitchFamily="34" charset="-122"/>
            </a:endParaRPr>
          </a:p>
          <a:p>
            <a:pPr marL="342900" indent="-342900">
              <a:lnSpc>
                <a:spcPct val="150000"/>
              </a:lnSpc>
              <a:buClr>
                <a:srgbClr val="FFFF00"/>
              </a:buClr>
              <a:buFont typeface="Wingdings" panose="05000000000000000000" pitchFamily="2" charset="2"/>
              <a:buChar char="n"/>
            </a:pPr>
            <a:r>
              <a:rPr lang="zh-CN" altLang="en-US" sz="2400" b="1" dirty="0">
                <a:latin typeface="微软雅黑" panose="020B0503020204020204" pitchFamily="34" charset="-122"/>
                <a:ea typeface="微软雅黑" panose="020B0503020204020204" pitchFamily="34" charset="-122"/>
              </a:rPr>
              <a:t>温暖湿润的东南亚和东亚南有着丰富的石栎属</a:t>
            </a:r>
            <a:r>
              <a:rPr lang="en-US" altLang="zh-CN" sz="2400" b="1" dirty="0">
                <a:latin typeface="微软雅黑" panose="020B0503020204020204" pitchFamily="34" charset="-122"/>
                <a:ea typeface="微软雅黑" panose="020B0503020204020204" pitchFamily="34" charset="-122"/>
              </a:rPr>
              <a:t>( </a:t>
            </a:r>
            <a:r>
              <a:rPr lang="en-US" altLang="zh-CN" sz="2400" b="1" i="1" dirty="0" err="1">
                <a:latin typeface="微软雅黑" panose="020B0503020204020204" pitchFamily="34" charset="-122"/>
                <a:ea typeface="微软雅黑" panose="020B0503020204020204" pitchFamily="34" charset="-122"/>
              </a:rPr>
              <a:t>Lithocarpus</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和栲属</a:t>
            </a:r>
            <a:r>
              <a:rPr lang="en-US" altLang="zh-CN" sz="2400" b="1" dirty="0">
                <a:latin typeface="微软雅黑" panose="020B0503020204020204" pitchFamily="34" charset="-122"/>
                <a:ea typeface="微软雅黑" panose="020B0503020204020204" pitchFamily="34" charset="-122"/>
              </a:rPr>
              <a:t>(</a:t>
            </a:r>
            <a:r>
              <a:rPr lang="en-US" altLang="zh-CN" sz="2400" b="1" i="1" dirty="0" err="1">
                <a:latin typeface="微软雅黑" panose="020B0503020204020204" pitchFamily="34" charset="-122"/>
                <a:ea typeface="微软雅黑" panose="020B0503020204020204" pitchFamily="34" charset="-122"/>
              </a:rPr>
              <a:t>Castanopsis</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，形成具有显明特色的常绿阔叶林。</a:t>
            </a:r>
          </a:p>
        </p:txBody>
      </p:sp>
      <p:sp>
        <p:nvSpPr>
          <p:cNvPr id="3" name="文本框 2"/>
          <p:cNvSpPr txBox="1"/>
          <p:nvPr/>
        </p:nvSpPr>
        <p:spPr>
          <a:xfrm>
            <a:off x="2084531" y="279440"/>
            <a:ext cx="4801314" cy="825419"/>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壳斗科的地理分布格局</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738169" y="424031"/>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44484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44245" y="2492581"/>
            <a:ext cx="5466561" cy="1482650"/>
          </a:xfrm>
          <a:prstGeom prst="rect">
            <a:avLst/>
          </a:prstGeom>
          <a:noFill/>
        </p:spPr>
        <p:txBody>
          <a:bodyPr wrap="none" rtlCol="0">
            <a:spAutoFit/>
          </a:bodyPr>
          <a:lstStyle/>
          <a:p>
            <a:pPr>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一、壳斗科的分类与系统发育</a:t>
            </a:r>
            <a:endParaRPr lang="en-US" altLang="zh-CN" sz="3200" b="1" dirty="0">
              <a:solidFill>
                <a:srgbClr val="FFFF00"/>
              </a:solidFill>
              <a:latin typeface="微软雅黑" panose="020B0503020204020204" pitchFamily="34" charset="-122"/>
              <a:ea typeface="微软雅黑" panose="020B0503020204020204" pitchFamily="34" charset="-122"/>
            </a:endParaRPr>
          </a:p>
          <a:p>
            <a:pPr>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二、壳斗科的地理分布格局</a:t>
            </a:r>
            <a:endParaRPr lang="en-US" altLang="zh-CN" sz="3200" b="1" dirty="0">
              <a:solidFill>
                <a:srgbClr val="FFFF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230581" y="357476"/>
            <a:ext cx="1383712" cy="825419"/>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目  录</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884219" y="502067"/>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64790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5B1F835-D29E-48D1-8457-38946839949D}"/>
              </a:ext>
            </a:extLst>
          </p:cNvPr>
          <p:cNvSpPr txBox="1"/>
          <p:nvPr/>
        </p:nvSpPr>
        <p:spPr>
          <a:xfrm>
            <a:off x="2224310" y="1305093"/>
            <a:ext cx="3035007" cy="461665"/>
          </a:xfrm>
          <a:prstGeom prst="rect">
            <a:avLst/>
          </a:prstGeom>
          <a:noFill/>
        </p:spPr>
        <p:txBody>
          <a:bodyPr wrap="square" rtlCol="0">
            <a:spAutoFit/>
          </a:bodyPr>
          <a:lstStyle/>
          <a:p>
            <a:r>
              <a:rPr lang="en-US" altLang="zh-CN" sz="24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4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rPr>
              <a:t>中国壳斗科的分布</a:t>
            </a:r>
            <a:endParaRPr lang="zh-CN" altLang="en-US" sz="2400" b="1" dirty="0">
              <a:solidFill>
                <a:srgbClr val="FFFF00"/>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文本框 11">
            <a:extLst>
              <a:ext uri="{FF2B5EF4-FFF2-40B4-BE49-F238E27FC236}">
                <a16:creationId xmlns:a16="http://schemas.microsoft.com/office/drawing/2014/main" id="{2EA7C7D0-7C2C-40DD-9B20-309B9A7A81D0}"/>
              </a:ext>
            </a:extLst>
          </p:cNvPr>
          <p:cNvSpPr txBox="1"/>
          <p:nvPr/>
        </p:nvSpPr>
        <p:spPr>
          <a:xfrm>
            <a:off x="1704808" y="2220285"/>
            <a:ext cx="4500468" cy="553998"/>
          </a:xfrm>
          <a:prstGeom prst="rect">
            <a:avLst/>
          </a:prstGeom>
          <a:noFill/>
        </p:spPr>
        <p:txBody>
          <a:bodyPr wrap="square" rtlCol="0">
            <a:spAutoFit/>
          </a:bodyPr>
          <a:lstStyle/>
          <a:p>
            <a:pPr marL="285750" indent="-285750">
              <a:lnSpc>
                <a:spcPct val="150000"/>
              </a:lnSpc>
              <a:spcBef>
                <a:spcPts val="1200"/>
              </a:spcBef>
              <a:buClr>
                <a:srgbClr val="FFFF00"/>
              </a:buClr>
              <a:buFont typeface="Wingdings" panose="05000000000000000000" pitchFamily="2" charset="2"/>
              <a:buChar char="n"/>
            </a:pPr>
            <a:r>
              <a:rPr lang="zh-CN" altLang="en-US" sz="2000" b="1" dirty="0">
                <a:latin typeface="微软雅黑" panose="020B0503020204020204" pitchFamily="34" charset="-122"/>
                <a:ea typeface="微软雅黑" panose="020B0503020204020204" pitchFamily="34" charset="-122"/>
              </a:rPr>
              <a:t>空间特征为亚热带分布；</a:t>
            </a:r>
            <a:endParaRPr lang="en-US" altLang="zh-CN" sz="2000" b="1"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6570231" y="1055259"/>
            <a:ext cx="5377930" cy="5290973"/>
            <a:chOff x="6007947" y="502067"/>
            <a:chExt cx="5940214" cy="5844165"/>
          </a:xfrm>
        </p:grpSpPr>
        <p:grpSp>
          <p:nvGrpSpPr>
            <p:cNvPr id="11" name="组合 10">
              <a:extLst>
                <a:ext uri="{FF2B5EF4-FFF2-40B4-BE49-F238E27FC236}">
                  <a16:creationId xmlns:a16="http://schemas.microsoft.com/office/drawing/2014/main" id="{47BA8B2B-3DBA-412D-8C52-BAA687A55468}"/>
                </a:ext>
              </a:extLst>
            </p:cNvPr>
            <p:cNvGrpSpPr/>
            <p:nvPr/>
          </p:nvGrpSpPr>
          <p:grpSpPr>
            <a:xfrm>
              <a:off x="6007947" y="502067"/>
              <a:ext cx="5940214" cy="5844165"/>
              <a:chOff x="4193584" y="1892470"/>
              <a:chExt cx="4228318" cy="4278813"/>
            </a:xfrm>
          </p:grpSpPr>
          <p:grpSp>
            <p:nvGrpSpPr>
              <p:cNvPr id="9" name="组合 8">
                <a:extLst>
                  <a:ext uri="{FF2B5EF4-FFF2-40B4-BE49-F238E27FC236}">
                    <a16:creationId xmlns:a16="http://schemas.microsoft.com/office/drawing/2014/main" id="{6E3B0FD8-8185-4DD3-8129-EC61F7D1AAB3}"/>
                  </a:ext>
                </a:extLst>
              </p:cNvPr>
              <p:cNvGrpSpPr/>
              <p:nvPr/>
            </p:nvGrpSpPr>
            <p:grpSpPr>
              <a:xfrm>
                <a:off x="4193584" y="1892470"/>
                <a:ext cx="4208400" cy="3830339"/>
                <a:chOff x="3893334" y="1892470"/>
                <a:chExt cx="4208400" cy="3830339"/>
              </a:xfrm>
            </p:grpSpPr>
            <p:pic>
              <p:nvPicPr>
                <p:cNvPr id="7" name="图片 6">
                  <a:extLst>
                    <a:ext uri="{FF2B5EF4-FFF2-40B4-BE49-F238E27FC236}">
                      <a16:creationId xmlns:a16="http://schemas.microsoft.com/office/drawing/2014/main" id="{ADA51CDD-F880-4827-947D-EEA322E055D5}"/>
                    </a:ext>
                  </a:extLst>
                </p:cNvPr>
                <p:cNvPicPr>
                  <a:picLocks noChangeAspect="1"/>
                </p:cNvPicPr>
                <p:nvPr/>
              </p:nvPicPr>
              <p:blipFill rotWithShape="1">
                <a:blip r:embed="rId2"/>
                <a:srcRect l="9513" t="14726" r="40214" b="8657"/>
                <a:stretch/>
              </p:blipFill>
              <p:spPr>
                <a:xfrm>
                  <a:off x="3893334" y="1892470"/>
                  <a:ext cx="4208399" cy="3830339"/>
                </a:xfrm>
                <a:prstGeom prst="rect">
                  <a:avLst/>
                </a:prstGeom>
              </p:spPr>
            </p:pic>
            <p:sp>
              <p:nvSpPr>
                <p:cNvPr id="8" name="矩形 7">
                  <a:extLst>
                    <a:ext uri="{FF2B5EF4-FFF2-40B4-BE49-F238E27FC236}">
                      <a16:creationId xmlns:a16="http://schemas.microsoft.com/office/drawing/2014/main" id="{D243C855-CA44-452E-B45D-D60414E7CBF3}"/>
                    </a:ext>
                  </a:extLst>
                </p:cNvPr>
                <p:cNvSpPr/>
                <p:nvPr/>
              </p:nvSpPr>
              <p:spPr>
                <a:xfrm>
                  <a:off x="3893335" y="5567034"/>
                  <a:ext cx="4208399" cy="1557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a:extLst>
                  <a:ext uri="{FF2B5EF4-FFF2-40B4-BE49-F238E27FC236}">
                    <a16:creationId xmlns:a16="http://schemas.microsoft.com/office/drawing/2014/main" id="{9993DF45-2DE2-4FF0-B3F8-9CFE635C3D19}"/>
                  </a:ext>
                </a:extLst>
              </p:cNvPr>
              <p:cNvSpPr txBox="1"/>
              <p:nvPr/>
            </p:nvSpPr>
            <p:spPr>
              <a:xfrm>
                <a:off x="4193584" y="5722809"/>
                <a:ext cx="4228318" cy="448474"/>
              </a:xfrm>
              <a:prstGeom prst="rect">
                <a:avLst/>
              </a:prstGeom>
              <a:solidFill>
                <a:srgbClr val="FFFFFF"/>
              </a:solidFill>
            </p:spPr>
            <p:txBody>
              <a:bodyPr wrap="square" rtlCol="0">
                <a:spAutoFit/>
              </a:bodyPr>
              <a:lstStyle/>
              <a:p>
                <a:pPr algn="ctr"/>
                <a:r>
                  <a:rPr lang="zh-CN" altLang="en-US" sz="2000" dirty="0">
                    <a:latin typeface="幼圆" panose="02010509060101010101" pitchFamily="49" charset="-122"/>
                    <a:ea typeface="幼圆" panose="02010509060101010101" pitchFamily="49" charset="-122"/>
                  </a:rPr>
                  <a:t>中国壳斗科植物属的空间分布图</a:t>
                </a:r>
              </a:p>
            </p:txBody>
          </p:sp>
        </p:grpSp>
        <p:sp>
          <p:nvSpPr>
            <p:cNvPr id="3" name="椭圆 2"/>
            <p:cNvSpPr/>
            <p:nvPr/>
          </p:nvSpPr>
          <p:spPr>
            <a:xfrm rot="2048613">
              <a:off x="7333369" y="2638066"/>
              <a:ext cx="603129" cy="3398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椭圆 5"/>
          <p:cNvSpPr/>
          <p:nvPr/>
        </p:nvSpPr>
        <p:spPr>
          <a:xfrm>
            <a:off x="8513738" y="3353550"/>
            <a:ext cx="1002454" cy="979989"/>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2EA7C7D0-7C2C-40DD-9B20-309B9A7A81D0}"/>
              </a:ext>
            </a:extLst>
          </p:cNvPr>
          <p:cNvSpPr txBox="1"/>
          <p:nvPr/>
        </p:nvSpPr>
        <p:spPr>
          <a:xfrm>
            <a:off x="1704808" y="2918873"/>
            <a:ext cx="4500468" cy="499624"/>
          </a:xfrm>
          <a:prstGeom prst="rect">
            <a:avLst/>
          </a:prstGeom>
          <a:noFill/>
        </p:spPr>
        <p:txBody>
          <a:bodyPr wrap="square" rtlCol="0">
            <a:spAutoFit/>
          </a:bodyPr>
          <a:lstStyle/>
          <a:p>
            <a:pPr marL="285750" indent="-285750">
              <a:lnSpc>
                <a:spcPct val="150000"/>
              </a:lnSpc>
              <a:spcBef>
                <a:spcPts val="1200"/>
              </a:spcBef>
              <a:buClr>
                <a:srgbClr val="FFFF00"/>
              </a:buClr>
              <a:buFont typeface="Wingdings" panose="05000000000000000000" pitchFamily="2" charset="2"/>
              <a:buChar char="n"/>
            </a:pPr>
            <a:r>
              <a:rPr lang="zh-CN" altLang="en-US" sz="2000" b="1" dirty="0">
                <a:latin typeface="微软雅黑" panose="020B0503020204020204" pitchFamily="34" charset="-122"/>
                <a:ea typeface="微软雅黑" panose="020B0503020204020204" pitchFamily="34" charset="-122"/>
              </a:rPr>
              <a:t>除新疆外几乎广布全国各省区；</a:t>
            </a:r>
            <a:endParaRPr lang="en-US" altLang="zh-CN" sz="2000" b="1" dirty="0">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2EA7C7D0-7C2C-40DD-9B20-309B9A7A81D0}"/>
              </a:ext>
            </a:extLst>
          </p:cNvPr>
          <p:cNvSpPr txBox="1"/>
          <p:nvPr/>
        </p:nvSpPr>
        <p:spPr>
          <a:xfrm>
            <a:off x="1704808" y="3593733"/>
            <a:ext cx="4500468" cy="499624"/>
          </a:xfrm>
          <a:prstGeom prst="rect">
            <a:avLst/>
          </a:prstGeom>
          <a:noFill/>
        </p:spPr>
        <p:txBody>
          <a:bodyPr wrap="square" rtlCol="0">
            <a:spAutoFit/>
          </a:bodyPr>
          <a:lstStyle/>
          <a:p>
            <a:pPr marL="285750" indent="-285750">
              <a:lnSpc>
                <a:spcPct val="150000"/>
              </a:lnSpc>
              <a:spcBef>
                <a:spcPts val="1200"/>
              </a:spcBef>
              <a:buClr>
                <a:srgbClr val="FFFF00"/>
              </a:buClr>
              <a:buFont typeface="Wingdings" panose="05000000000000000000" pitchFamily="2" charset="2"/>
              <a:buChar char="n"/>
            </a:pPr>
            <a:r>
              <a:rPr lang="zh-CN" altLang="en-US" sz="2000" b="1" dirty="0">
                <a:latin typeface="微软雅黑" panose="020B0503020204020204" pitchFamily="34" charset="-122"/>
                <a:ea typeface="微软雅黑" panose="020B0503020204020204" pitchFamily="34" charset="-122"/>
              </a:rPr>
              <a:t>云南省分布有壳斗科全部</a:t>
            </a:r>
            <a:r>
              <a:rPr lang="en-US" altLang="zh-CN" sz="2000" b="1" dirty="0">
                <a:latin typeface="微软雅黑" panose="020B0503020204020204" pitchFamily="34" charset="-122"/>
                <a:ea typeface="微软雅黑" panose="020B0503020204020204" pitchFamily="34" charset="-122"/>
              </a:rPr>
              <a:t>7</a:t>
            </a:r>
            <a:r>
              <a:rPr lang="zh-CN" altLang="en-US" sz="2000" b="1" dirty="0">
                <a:latin typeface="微软雅黑" panose="020B0503020204020204" pitchFamily="34" charset="-122"/>
                <a:ea typeface="微软雅黑" panose="020B0503020204020204" pitchFamily="34" charset="-122"/>
              </a:rPr>
              <a:t>属；</a:t>
            </a:r>
            <a:endParaRPr lang="en-US" altLang="zh-CN" sz="2000" b="1" dirty="0">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2EA7C7D0-7C2C-40DD-9B20-309B9A7A81D0}"/>
              </a:ext>
            </a:extLst>
          </p:cNvPr>
          <p:cNvSpPr txBox="1"/>
          <p:nvPr/>
        </p:nvSpPr>
        <p:spPr>
          <a:xfrm>
            <a:off x="1704807" y="4293647"/>
            <a:ext cx="4856107" cy="1015663"/>
          </a:xfrm>
          <a:prstGeom prst="rect">
            <a:avLst/>
          </a:prstGeom>
          <a:noFill/>
        </p:spPr>
        <p:txBody>
          <a:bodyPr wrap="square" rtlCol="0">
            <a:spAutoFit/>
          </a:bodyPr>
          <a:lstStyle/>
          <a:p>
            <a:pPr marL="285750" indent="-285750">
              <a:lnSpc>
                <a:spcPct val="150000"/>
              </a:lnSpc>
              <a:spcBef>
                <a:spcPts val="1200"/>
              </a:spcBef>
              <a:buClr>
                <a:srgbClr val="FFFF00"/>
              </a:buClr>
              <a:buFont typeface="Wingdings" panose="05000000000000000000" pitchFamily="2" charset="2"/>
              <a:buChar char="n"/>
            </a:pPr>
            <a:r>
              <a:rPr lang="zh-CN" altLang="en-US" sz="2000" b="1" dirty="0">
                <a:latin typeface="微软雅黑" panose="020B0503020204020204" pitchFamily="34" charset="-122"/>
                <a:ea typeface="微软雅黑" panose="020B0503020204020204" pitchFamily="34" charset="-122"/>
              </a:rPr>
              <a:t>西南部、南部不仅包括了壳斗科的原始属，而且也是种类最为丰富的地区。</a:t>
            </a:r>
            <a:endParaRPr lang="en-US" altLang="zh-CN" sz="2000" b="1" dirty="0">
              <a:latin typeface="微软雅黑" panose="020B0503020204020204" pitchFamily="34" charset="-122"/>
              <a:ea typeface="微软雅黑" panose="020B0503020204020204" pitchFamily="34" charset="-122"/>
            </a:endParaRPr>
          </a:p>
        </p:txBody>
      </p:sp>
      <p:sp>
        <p:nvSpPr>
          <p:cNvPr id="18" name="矩形 17"/>
          <p:cNvSpPr/>
          <p:nvPr/>
        </p:nvSpPr>
        <p:spPr>
          <a:xfrm>
            <a:off x="1738169" y="1276542"/>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45C5F552-A8E5-4EDF-A882-48AD6F6D7E4B}"/>
              </a:ext>
            </a:extLst>
          </p:cNvPr>
          <p:cNvSpPr txBox="1"/>
          <p:nvPr/>
        </p:nvSpPr>
        <p:spPr>
          <a:xfrm>
            <a:off x="2084531" y="279440"/>
            <a:ext cx="4801314" cy="825419"/>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壳斗科的地理分布格局</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855AC02D-A1A4-4EEA-A56F-A35C350B4745}"/>
              </a:ext>
            </a:extLst>
          </p:cNvPr>
          <p:cNvSpPr/>
          <p:nvPr/>
        </p:nvSpPr>
        <p:spPr>
          <a:xfrm>
            <a:off x="1738169" y="424031"/>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0098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8CD2325-A365-497A-B5DC-4ADD8055797B}"/>
              </a:ext>
            </a:extLst>
          </p:cNvPr>
          <p:cNvPicPr>
            <a:picLocks noChangeAspect="1"/>
          </p:cNvPicPr>
          <p:nvPr/>
        </p:nvPicPr>
        <p:blipFill>
          <a:blip r:embed="rId3"/>
          <a:stretch>
            <a:fillRect/>
          </a:stretch>
        </p:blipFill>
        <p:spPr>
          <a:xfrm>
            <a:off x="6946899" y="1896774"/>
            <a:ext cx="5095199" cy="4002376"/>
          </a:xfrm>
          <a:prstGeom prst="rect">
            <a:avLst/>
          </a:prstGeom>
        </p:spPr>
      </p:pic>
      <p:sp>
        <p:nvSpPr>
          <p:cNvPr id="6" name="文本框 5">
            <a:extLst>
              <a:ext uri="{FF2B5EF4-FFF2-40B4-BE49-F238E27FC236}">
                <a16:creationId xmlns:a16="http://schemas.microsoft.com/office/drawing/2014/main" id="{616ED62D-B2AF-4316-9AB1-298B9366A2B3}"/>
              </a:ext>
            </a:extLst>
          </p:cNvPr>
          <p:cNvSpPr txBox="1"/>
          <p:nvPr/>
        </p:nvSpPr>
        <p:spPr>
          <a:xfrm>
            <a:off x="1149350" y="2081531"/>
            <a:ext cx="5613399" cy="3269613"/>
          </a:xfrm>
          <a:prstGeom prst="rect">
            <a:avLst/>
          </a:prstGeom>
          <a:noFill/>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通过对壳斗科</a:t>
            </a:r>
            <a:r>
              <a:rPr lang="en-US" altLang="zh-CN" sz="2000" b="1" dirty="0">
                <a:latin typeface="微软雅黑" panose="020B0503020204020204" pitchFamily="34" charset="-122"/>
                <a:ea typeface="微软雅黑" panose="020B0503020204020204" pitchFamily="34" charset="-122"/>
              </a:rPr>
              <a:t>6</a:t>
            </a:r>
            <a:r>
              <a:rPr lang="zh-CN" altLang="en-US" sz="2000" b="1" dirty="0">
                <a:latin typeface="微软雅黑" panose="020B0503020204020204" pitchFamily="34" charset="-122"/>
                <a:ea typeface="微软雅黑" panose="020B0503020204020204" pitchFamily="34" charset="-122"/>
              </a:rPr>
              <a:t>属</a:t>
            </a:r>
            <a:r>
              <a:rPr lang="en-US" altLang="zh-CN" sz="2000" b="1" dirty="0">
                <a:latin typeface="微软雅黑" panose="020B0503020204020204" pitchFamily="34" charset="-122"/>
                <a:ea typeface="微软雅黑" panose="020B0503020204020204" pitchFamily="34" charset="-122"/>
              </a:rPr>
              <a:t>78</a:t>
            </a:r>
            <a:r>
              <a:rPr lang="zh-CN" altLang="en-US" sz="2000" b="1" dirty="0">
                <a:latin typeface="微软雅黑" panose="020B0503020204020204" pitchFamily="34" charset="-122"/>
                <a:ea typeface="微软雅黑" panose="020B0503020204020204" pitchFamily="34" charset="-122"/>
              </a:rPr>
              <a:t>种植物的基因组大小的调查分析发现：</a:t>
            </a:r>
            <a:endParaRPr lang="en-US" altLang="zh-CN" sz="2000" b="1"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2000" b="1" dirty="0">
                <a:latin typeface="微软雅黑" panose="020B0503020204020204" pitchFamily="34" charset="-122"/>
                <a:ea typeface="微软雅黑" panose="020B0503020204020204" pitchFamily="34" charset="-122"/>
              </a:rPr>
              <a:t>壳斗科中没有发生多倍化或全基因组复制现象；</a:t>
            </a:r>
            <a:endParaRPr lang="en-US" altLang="zh-CN" sz="2000" b="1"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2000" b="1" dirty="0">
                <a:latin typeface="微软雅黑" panose="020B0503020204020204" pitchFamily="34" charset="-122"/>
                <a:ea typeface="微软雅黑" panose="020B0503020204020204" pitchFamily="34" charset="-122"/>
              </a:rPr>
              <a:t>柯属和栲属等热带类群具有比栗属和水青冈属等温带类群更大的基因组；</a:t>
            </a:r>
            <a:endParaRPr lang="en-US" altLang="zh-CN" sz="2000" b="1"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2000" b="1" dirty="0">
                <a:latin typeface="微软雅黑" panose="020B0503020204020204" pitchFamily="34" charset="-122"/>
                <a:ea typeface="微软雅黑" panose="020B0503020204020204" pitchFamily="34" charset="-122"/>
              </a:rPr>
              <a:t>壳斗科基因组同时存在增大和缩小两种进化趋势；</a:t>
            </a:r>
            <a:endParaRPr lang="en-US" altLang="zh-CN" sz="2000" b="1"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E88781F7-355D-47C0-98FC-3D8320352B3F}"/>
              </a:ext>
            </a:extLst>
          </p:cNvPr>
          <p:cNvSpPr txBox="1"/>
          <p:nvPr/>
        </p:nvSpPr>
        <p:spPr>
          <a:xfrm>
            <a:off x="10012219" y="6231265"/>
            <a:ext cx="1256145" cy="261610"/>
          </a:xfrm>
          <a:prstGeom prst="rect">
            <a:avLst/>
          </a:prstGeom>
          <a:noFill/>
        </p:spPr>
        <p:txBody>
          <a:bodyPr wrap="square" rtlCol="0">
            <a:spAutoFit/>
          </a:bodyPr>
          <a:lstStyle/>
          <a:p>
            <a:r>
              <a:rPr lang="en-US" altLang="zh-CN" sz="1050" dirty="0"/>
              <a:t>Chen et al. 2014</a:t>
            </a:r>
            <a:endParaRPr lang="zh-CN" altLang="en-US" sz="1050" dirty="0"/>
          </a:p>
        </p:txBody>
      </p:sp>
      <p:sp>
        <p:nvSpPr>
          <p:cNvPr id="3" name="文本框 2">
            <a:extLst>
              <a:ext uri="{FF2B5EF4-FFF2-40B4-BE49-F238E27FC236}">
                <a16:creationId xmlns:a16="http://schemas.microsoft.com/office/drawing/2014/main" id="{DA9ABFAD-5E68-4124-AD5C-ACC629C85F5C}"/>
              </a:ext>
            </a:extLst>
          </p:cNvPr>
          <p:cNvSpPr txBox="1"/>
          <p:nvPr/>
        </p:nvSpPr>
        <p:spPr>
          <a:xfrm>
            <a:off x="6885845" y="903598"/>
            <a:ext cx="5200512" cy="707886"/>
          </a:xfrm>
          <a:prstGeom prst="rect">
            <a:avLst/>
          </a:prstGeom>
          <a:noFill/>
        </p:spPr>
        <p:txBody>
          <a:bodyPr wrap="square" rtlCol="0">
            <a:spAutoFit/>
          </a:bodyPr>
          <a:lstStyle/>
          <a:p>
            <a:r>
              <a:rPr lang="zh-CN" altLang="en-US" sz="2000" b="1" dirty="0">
                <a:solidFill>
                  <a:srgbClr val="FFFF00"/>
                </a:solidFill>
                <a:latin typeface="微软雅黑" panose="020B0503020204020204" pitchFamily="34" charset="-122"/>
                <a:ea typeface="微软雅黑" panose="020B0503020204020204" pitchFamily="34" charset="-122"/>
              </a:rPr>
              <a:t>现代分子生物学研究，从基因组水平揭示了壳斗科基因大小与分布的关系</a:t>
            </a:r>
          </a:p>
        </p:txBody>
      </p:sp>
      <p:sp>
        <p:nvSpPr>
          <p:cNvPr id="12" name="文本框 11">
            <a:extLst>
              <a:ext uri="{FF2B5EF4-FFF2-40B4-BE49-F238E27FC236}">
                <a16:creationId xmlns:a16="http://schemas.microsoft.com/office/drawing/2014/main" id="{0EBBCBBB-BA18-469C-81E9-5A23FB0FE91A}"/>
              </a:ext>
            </a:extLst>
          </p:cNvPr>
          <p:cNvSpPr txBox="1"/>
          <p:nvPr/>
        </p:nvSpPr>
        <p:spPr>
          <a:xfrm>
            <a:off x="2224310" y="1305093"/>
            <a:ext cx="3035007" cy="461665"/>
          </a:xfrm>
          <a:prstGeom prst="rect">
            <a:avLst/>
          </a:prstGeom>
          <a:noFill/>
        </p:spPr>
        <p:txBody>
          <a:bodyPr wrap="square" rtlCol="0">
            <a:spAutoFit/>
          </a:bodyPr>
          <a:lstStyle/>
          <a:p>
            <a:r>
              <a:rPr lang="en-US" altLang="zh-CN" sz="24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4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rPr>
              <a:t>中国壳斗科的分布</a:t>
            </a:r>
            <a:endParaRPr lang="zh-CN" altLang="en-US" sz="2400" b="1" dirty="0">
              <a:solidFill>
                <a:srgbClr val="FFFF00"/>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矩形 12">
            <a:extLst>
              <a:ext uri="{FF2B5EF4-FFF2-40B4-BE49-F238E27FC236}">
                <a16:creationId xmlns:a16="http://schemas.microsoft.com/office/drawing/2014/main" id="{1ACC93A6-945F-41DA-807E-79FDB34628E0}"/>
              </a:ext>
            </a:extLst>
          </p:cNvPr>
          <p:cNvSpPr/>
          <p:nvPr/>
        </p:nvSpPr>
        <p:spPr>
          <a:xfrm>
            <a:off x="1738169" y="1276542"/>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27316B11-9C20-40E3-8642-C859AB20FCC2}"/>
              </a:ext>
            </a:extLst>
          </p:cNvPr>
          <p:cNvSpPr txBox="1"/>
          <p:nvPr/>
        </p:nvSpPr>
        <p:spPr>
          <a:xfrm>
            <a:off x="2084531" y="279440"/>
            <a:ext cx="4801314" cy="825419"/>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壳斗科的地理分布格局</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id="{8D6809A0-6430-45AC-B6DE-F323E0029E99}"/>
              </a:ext>
            </a:extLst>
          </p:cNvPr>
          <p:cNvSpPr/>
          <p:nvPr/>
        </p:nvSpPr>
        <p:spPr>
          <a:xfrm>
            <a:off x="1738169" y="424031"/>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945EB08B-E1C6-4FAD-BFFB-8C2FA6DBEEEC}"/>
              </a:ext>
            </a:extLst>
          </p:cNvPr>
          <p:cNvSpPr txBox="1"/>
          <p:nvPr/>
        </p:nvSpPr>
        <p:spPr>
          <a:xfrm>
            <a:off x="6159500" y="5954402"/>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i="0" dirty="0">
                <a:solidFill>
                  <a:schemeClr val="bg1"/>
                </a:solidFill>
                <a:effectLst/>
                <a:latin typeface="宋体" panose="02010600030101010101" pitchFamily="2" charset="-122"/>
                <a:ea typeface="宋体" panose="02010600030101010101" pitchFamily="2" charset="-122"/>
              </a:rPr>
              <a:t>箭头方向代表基因组大小的增加或减小。黑色柱高低表示热带物种的数量，白色柱高低表示温带物种的数量；</a:t>
            </a:r>
            <a:endParaRPr lang="en-US" altLang="zh-CN" b="1" i="0" dirty="0">
              <a:solidFill>
                <a:schemeClr val="bg1"/>
              </a:solidFill>
              <a:effectLst/>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694068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4DD4C5BC-360C-4B2C-AEE6-CEDB18D0A156}"/>
              </a:ext>
            </a:extLst>
          </p:cNvPr>
          <p:cNvSpPr txBox="1"/>
          <p:nvPr/>
        </p:nvSpPr>
        <p:spPr>
          <a:xfrm>
            <a:off x="1149350" y="2024063"/>
            <a:ext cx="10814050" cy="961289"/>
          </a:xfrm>
          <a:prstGeom prst="rect">
            <a:avLst/>
          </a:prstGeom>
          <a:noFill/>
        </p:spPr>
        <p:txBody>
          <a:bodyPr wrap="square" rtlCol="0">
            <a:spAutoFit/>
          </a:bodyPr>
          <a:lstStyle/>
          <a:p>
            <a:pPr marL="342900" indent="-342900">
              <a:lnSpc>
                <a:spcPct val="150000"/>
              </a:lnSpc>
              <a:buFont typeface="+mj-lt"/>
              <a:buAutoNum type="arabicPeriod"/>
            </a:pPr>
            <a:r>
              <a:rPr lang="zh-CN" altLang="en-US" sz="2000" b="1" dirty="0">
                <a:latin typeface="微软雅黑" panose="020B0503020204020204" pitchFamily="34" charset="-122"/>
                <a:ea typeface="微软雅黑" panose="020B0503020204020204" pitchFamily="34" charset="-122"/>
              </a:rPr>
              <a:t>在栎属中，热带分布的青冈亚属植物也具有比温带分布的栎亚属植物更大的基因组；</a:t>
            </a:r>
            <a:endParaRPr lang="en-US" altLang="zh-CN" sz="2000" b="1"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2000" b="1" dirty="0">
                <a:latin typeface="微软雅黑" panose="020B0503020204020204" pitchFamily="34" charset="-122"/>
                <a:ea typeface="微软雅黑" panose="020B0503020204020204" pitchFamily="34" charset="-122"/>
              </a:rPr>
              <a:t>在属间、属内、亚属内等各分类水平上，常绿类群植物也具有比落叶类群植物更大的基因组。</a:t>
            </a:r>
          </a:p>
        </p:txBody>
      </p:sp>
      <p:pic>
        <p:nvPicPr>
          <p:cNvPr id="15" name="图片 14">
            <a:extLst>
              <a:ext uri="{FF2B5EF4-FFF2-40B4-BE49-F238E27FC236}">
                <a16:creationId xmlns:a16="http://schemas.microsoft.com/office/drawing/2014/main" id="{C71EC495-33C9-4AC8-ABA9-54037D5B261C}"/>
              </a:ext>
            </a:extLst>
          </p:cNvPr>
          <p:cNvPicPr>
            <a:picLocks noChangeAspect="1"/>
          </p:cNvPicPr>
          <p:nvPr/>
        </p:nvPicPr>
        <p:blipFill>
          <a:blip r:embed="rId3"/>
          <a:stretch>
            <a:fillRect/>
          </a:stretch>
        </p:blipFill>
        <p:spPr>
          <a:xfrm>
            <a:off x="2560236" y="3229182"/>
            <a:ext cx="8599612" cy="3367318"/>
          </a:xfrm>
          <a:prstGeom prst="rect">
            <a:avLst/>
          </a:prstGeom>
        </p:spPr>
      </p:pic>
      <p:sp>
        <p:nvSpPr>
          <p:cNvPr id="6" name="文本框 5">
            <a:extLst>
              <a:ext uri="{FF2B5EF4-FFF2-40B4-BE49-F238E27FC236}">
                <a16:creationId xmlns:a16="http://schemas.microsoft.com/office/drawing/2014/main" id="{B481635D-9819-4BAB-AF7B-544D73E46E55}"/>
              </a:ext>
            </a:extLst>
          </p:cNvPr>
          <p:cNvSpPr txBox="1"/>
          <p:nvPr/>
        </p:nvSpPr>
        <p:spPr>
          <a:xfrm>
            <a:off x="10031841" y="6299970"/>
            <a:ext cx="1256145" cy="261610"/>
          </a:xfrm>
          <a:prstGeom prst="rect">
            <a:avLst/>
          </a:prstGeom>
          <a:noFill/>
        </p:spPr>
        <p:txBody>
          <a:bodyPr wrap="square" rtlCol="0">
            <a:spAutoFit/>
          </a:bodyPr>
          <a:lstStyle/>
          <a:p>
            <a:r>
              <a:rPr lang="en-US" altLang="zh-CN" sz="1050" dirty="0"/>
              <a:t>Chen et al. 2014</a:t>
            </a:r>
            <a:endParaRPr lang="zh-CN" altLang="en-US" sz="1050" dirty="0"/>
          </a:p>
        </p:txBody>
      </p:sp>
      <p:sp>
        <p:nvSpPr>
          <p:cNvPr id="10" name="文本框 9">
            <a:extLst>
              <a:ext uri="{FF2B5EF4-FFF2-40B4-BE49-F238E27FC236}">
                <a16:creationId xmlns:a16="http://schemas.microsoft.com/office/drawing/2014/main" id="{E27ABCDB-73FB-418C-B19A-5FB33D1F6CD8}"/>
              </a:ext>
            </a:extLst>
          </p:cNvPr>
          <p:cNvSpPr txBox="1"/>
          <p:nvPr/>
        </p:nvSpPr>
        <p:spPr>
          <a:xfrm>
            <a:off x="2224310" y="1305093"/>
            <a:ext cx="3035007" cy="461665"/>
          </a:xfrm>
          <a:prstGeom prst="rect">
            <a:avLst/>
          </a:prstGeom>
          <a:noFill/>
        </p:spPr>
        <p:txBody>
          <a:bodyPr wrap="square" rtlCol="0">
            <a:spAutoFit/>
          </a:bodyPr>
          <a:lstStyle/>
          <a:p>
            <a:r>
              <a:rPr lang="en-US" altLang="zh-CN" sz="24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4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rPr>
              <a:t>中国壳斗科的分布</a:t>
            </a:r>
            <a:endParaRPr lang="zh-CN" altLang="en-US" sz="2400" b="1" dirty="0">
              <a:solidFill>
                <a:srgbClr val="FFFF00"/>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矩形 10">
            <a:extLst>
              <a:ext uri="{FF2B5EF4-FFF2-40B4-BE49-F238E27FC236}">
                <a16:creationId xmlns:a16="http://schemas.microsoft.com/office/drawing/2014/main" id="{8E229CEF-6282-4E53-892F-7D24A9DDA3E1}"/>
              </a:ext>
            </a:extLst>
          </p:cNvPr>
          <p:cNvSpPr/>
          <p:nvPr/>
        </p:nvSpPr>
        <p:spPr>
          <a:xfrm>
            <a:off x="1738169" y="1276542"/>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98B8261F-40DA-4363-8D80-FF9B3FB8086B}"/>
              </a:ext>
            </a:extLst>
          </p:cNvPr>
          <p:cNvSpPr txBox="1"/>
          <p:nvPr/>
        </p:nvSpPr>
        <p:spPr>
          <a:xfrm>
            <a:off x="2084531" y="279440"/>
            <a:ext cx="4801314" cy="825419"/>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壳斗科的地理分布格局</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14" name="矩形 13">
            <a:extLst>
              <a:ext uri="{FF2B5EF4-FFF2-40B4-BE49-F238E27FC236}">
                <a16:creationId xmlns:a16="http://schemas.microsoft.com/office/drawing/2014/main" id="{FAC43C8C-E421-46C0-BABD-D24768660236}"/>
              </a:ext>
            </a:extLst>
          </p:cNvPr>
          <p:cNvSpPr/>
          <p:nvPr/>
        </p:nvSpPr>
        <p:spPr>
          <a:xfrm>
            <a:off x="1738169" y="424031"/>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42360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4DD4C5BC-360C-4B2C-AEE6-CEDB18D0A156}"/>
              </a:ext>
            </a:extLst>
          </p:cNvPr>
          <p:cNvSpPr txBox="1"/>
          <p:nvPr/>
        </p:nvSpPr>
        <p:spPr>
          <a:xfrm>
            <a:off x="1130300" y="1874515"/>
            <a:ext cx="10788650" cy="2259401"/>
          </a:xfrm>
          <a:prstGeom prst="rect">
            <a:avLst/>
          </a:prstGeom>
          <a:noFill/>
        </p:spPr>
        <p:txBody>
          <a:bodyPr wrap="square" rtlCol="0">
            <a:spAutoFit/>
          </a:bodyPr>
          <a:lstStyle/>
          <a:p>
            <a:pPr marL="342900" indent="-342900">
              <a:lnSpc>
                <a:spcPct val="150000"/>
              </a:lnSpc>
              <a:buFont typeface="+mj-lt"/>
              <a:buAutoNum type="arabicPeriod"/>
            </a:pPr>
            <a:r>
              <a:rPr lang="zh-CN" altLang="en-US" sz="2000" b="1" dirty="0">
                <a:latin typeface="微软雅黑" panose="020B0503020204020204" pitchFamily="34" charset="-122"/>
                <a:ea typeface="微软雅黑" panose="020B0503020204020204" pitchFamily="34" charset="-122"/>
              </a:rPr>
              <a:t>壳斗科热带类群比温带类群具有更大的基因组，与地理分布相关，而与系统进化关系不明显。</a:t>
            </a:r>
            <a:endParaRPr lang="en-US" altLang="zh-CN" sz="2000" b="1" dirty="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2000" b="1" dirty="0">
                <a:latin typeface="微软雅黑" panose="020B0503020204020204" pitchFamily="34" charset="-122"/>
                <a:ea typeface="微软雅黑" panose="020B0503020204020204" pitchFamily="34" charset="-122"/>
              </a:rPr>
              <a:t>该研究有助于从细胞学水平认识壳斗科在全球森林生态学中的地位及其与生物地理分布的关系，并对树木基因组学的研究有所启示。</a:t>
            </a:r>
            <a:r>
              <a:rPr lang="zh-CN" altLang="en-US" b="1" i="0" dirty="0">
                <a:solidFill>
                  <a:srgbClr val="FFFF00"/>
                </a:solidFill>
                <a:effectLst/>
                <a:latin typeface="微软雅黑" panose="020B0503020204020204" pitchFamily="34" charset="-122"/>
                <a:ea typeface="微软雅黑" panose="020B0503020204020204" pitchFamily="34" charset="-122"/>
              </a:rPr>
              <a:t>在木本被子植物中，木本植物的基因组通常较小，而且木本植物的基因组大小变化不大，壳斗科基因组大小变化范围为</a:t>
            </a:r>
            <a:r>
              <a:rPr lang="en-US" altLang="zh-CN" b="1" i="0" dirty="0">
                <a:solidFill>
                  <a:srgbClr val="FFFF00"/>
                </a:solidFill>
                <a:effectLst/>
                <a:latin typeface="微软雅黑" panose="020B0503020204020204" pitchFamily="34" charset="-122"/>
                <a:ea typeface="微软雅黑" panose="020B0503020204020204" pitchFamily="34" charset="-122"/>
              </a:rPr>
              <a:t>120%</a:t>
            </a:r>
            <a:r>
              <a:rPr lang="zh-CN" altLang="en-US" b="1" i="0" dirty="0">
                <a:solidFill>
                  <a:srgbClr val="FFFF00"/>
                </a:solidFill>
                <a:effectLst/>
                <a:latin typeface="微软雅黑" panose="020B0503020204020204" pitchFamily="34" charset="-122"/>
                <a:ea typeface="微软雅黑" panose="020B0503020204020204" pitchFamily="34" charset="-122"/>
              </a:rPr>
              <a:t>，因此是较为保守，多倍化很少见。</a:t>
            </a:r>
            <a:endParaRPr lang="zh-CN" altLang="en-US" sz="2000" b="1" dirty="0">
              <a:solidFill>
                <a:srgbClr val="FFFF00"/>
              </a:solidFill>
              <a:latin typeface="微软雅黑" panose="020B0503020204020204" pitchFamily="34" charset="-122"/>
              <a:ea typeface="微软雅黑" panose="020B0503020204020204" pitchFamily="34" charset="-122"/>
            </a:endParaRPr>
          </a:p>
        </p:txBody>
      </p:sp>
      <p:pic>
        <p:nvPicPr>
          <p:cNvPr id="15" name="图片 14">
            <a:extLst>
              <a:ext uri="{FF2B5EF4-FFF2-40B4-BE49-F238E27FC236}">
                <a16:creationId xmlns:a16="http://schemas.microsoft.com/office/drawing/2014/main" id="{C71EC495-33C9-4AC8-ABA9-54037D5B261C}"/>
              </a:ext>
            </a:extLst>
          </p:cNvPr>
          <p:cNvPicPr>
            <a:picLocks noChangeAspect="1"/>
          </p:cNvPicPr>
          <p:nvPr/>
        </p:nvPicPr>
        <p:blipFill>
          <a:blip r:embed="rId3"/>
          <a:stretch>
            <a:fillRect/>
          </a:stretch>
        </p:blipFill>
        <p:spPr>
          <a:xfrm>
            <a:off x="4182968" y="3856324"/>
            <a:ext cx="7535713" cy="2950731"/>
          </a:xfrm>
          <a:prstGeom prst="rect">
            <a:avLst/>
          </a:prstGeom>
        </p:spPr>
      </p:pic>
      <p:sp>
        <p:nvSpPr>
          <p:cNvPr id="6" name="文本框 5">
            <a:extLst>
              <a:ext uri="{FF2B5EF4-FFF2-40B4-BE49-F238E27FC236}">
                <a16:creationId xmlns:a16="http://schemas.microsoft.com/office/drawing/2014/main" id="{B481635D-9819-4BAB-AF7B-544D73E46E55}"/>
              </a:ext>
            </a:extLst>
          </p:cNvPr>
          <p:cNvSpPr txBox="1"/>
          <p:nvPr/>
        </p:nvSpPr>
        <p:spPr>
          <a:xfrm>
            <a:off x="10031841" y="6299970"/>
            <a:ext cx="1256145" cy="261610"/>
          </a:xfrm>
          <a:prstGeom prst="rect">
            <a:avLst/>
          </a:prstGeom>
          <a:noFill/>
        </p:spPr>
        <p:txBody>
          <a:bodyPr wrap="square" rtlCol="0">
            <a:spAutoFit/>
          </a:bodyPr>
          <a:lstStyle/>
          <a:p>
            <a:r>
              <a:rPr lang="en-US" altLang="zh-CN" sz="1050" dirty="0"/>
              <a:t>Chen et al. 2014</a:t>
            </a:r>
            <a:endParaRPr lang="zh-CN" altLang="en-US" sz="1050" dirty="0"/>
          </a:p>
        </p:txBody>
      </p:sp>
      <p:sp>
        <p:nvSpPr>
          <p:cNvPr id="10" name="文本框 9">
            <a:extLst>
              <a:ext uri="{FF2B5EF4-FFF2-40B4-BE49-F238E27FC236}">
                <a16:creationId xmlns:a16="http://schemas.microsoft.com/office/drawing/2014/main" id="{1FBF340F-03D5-4C38-8227-F1FE59FEAEAF}"/>
              </a:ext>
            </a:extLst>
          </p:cNvPr>
          <p:cNvSpPr txBox="1"/>
          <p:nvPr/>
        </p:nvSpPr>
        <p:spPr>
          <a:xfrm>
            <a:off x="2224310" y="1305093"/>
            <a:ext cx="3035007" cy="461665"/>
          </a:xfrm>
          <a:prstGeom prst="rect">
            <a:avLst/>
          </a:prstGeom>
          <a:noFill/>
        </p:spPr>
        <p:txBody>
          <a:bodyPr wrap="square" rtlCol="0">
            <a:spAutoFit/>
          </a:bodyPr>
          <a:lstStyle/>
          <a:p>
            <a:r>
              <a:rPr lang="en-US" altLang="zh-CN" sz="24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4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rPr>
              <a:t>中国壳斗科的分布</a:t>
            </a:r>
            <a:endParaRPr lang="zh-CN" altLang="en-US" sz="2400" b="1" dirty="0">
              <a:solidFill>
                <a:srgbClr val="FFFF00"/>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矩形 10">
            <a:extLst>
              <a:ext uri="{FF2B5EF4-FFF2-40B4-BE49-F238E27FC236}">
                <a16:creationId xmlns:a16="http://schemas.microsoft.com/office/drawing/2014/main" id="{C0FC181A-5B54-4EA8-A203-F0C05CD7BD4D}"/>
              </a:ext>
            </a:extLst>
          </p:cNvPr>
          <p:cNvSpPr/>
          <p:nvPr/>
        </p:nvSpPr>
        <p:spPr>
          <a:xfrm>
            <a:off x="1738169" y="1276542"/>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A8FA5CA5-D4F7-498B-A87A-C2438C3BFF42}"/>
              </a:ext>
            </a:extLst>
          </p:cNvPr>
          <p:cNvSpPr txBox="1"/>
          <p:nvPr/>
        </p:nvSpPr>
        <p:spPr>
          <a:xfrm>
            <a:off x="2084531" y="279440"/>
            <a:ext cx="4801314" cy="825419"/>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壳斗科的地理分布格局</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14" name="矩形 13">
            <a:extLst>
              <a:ext uri="{FF2B5EF4-FFF2-40B4-BE49-F238E27FC236}">
                <a16:creationId xmlns:a16="http://schemas.microsoft.com/office/drawing/2014/main" id="{2B96A612-6087-44A6-84F4-7537B260F237}"/>
              </a:ext>
            </a:extLst>
          </p:cNvPr>
          <p:cNvSpPr/>
          <p:nvPr/>
        </p:nvSpPr>
        <p:spPr>
          <a:xfrm>
            <a:off x="1738169" y="424031"/>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08548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5B1F835-D29E-48D1-8457-38946839949D}"/>
              </a:ext>
            </a:extLst>
          </p:cNvPr>
          <p:cNvSpPr txBox="1"/>
          <p:nvPr/>
        </p:nvSpPr>
        <p:spPr>
          <a:xfrm>
            <a:off x="2477541" y="2196306"/>
            <a:ext cx="2950412" cy="492443"/>
          </a:xfrm>
          <a:prstGeom prst="rect">
            <a:avLst/>
          </a:prstGeom>
          <a:noFill/>
        </p:spPr>
        <p:txBody>
          <a:bodyPr wrap="square" rtlCol="0">
            <a:spAutoFit/>
          </a:bodyPr>
          <a:lstStyle/>
          <a:p>
            <a:r>
              <a:rPr lang="zh-CN" altLang="en-US" sz="2600" b="1" dirty="0">
                <a:solidFill>
                  <a:srgbClr val="FFFF00"/>
                </a:solidFill>
                <a:latin typeface="微软雅黑" panose="020B0503020204020204" pitchFamily="34" charset="-122"/>
                <a:ea typeface="微软雅黑" panose="020B0503020204020204" pitchFamily="34" charset="-122"/>
              </a:rPr>
              <a:t>栎属 </a:t>
            </a:r>
            <a:r>
              <a:rPr lang="en-US" altLang="zh-CN" sz="2600" b="1" i="1" dirty="0">
                <a:solidFill>
                  <a:srgbClr val="FFFF00"/>
                </a:solidFill>
                <a:latin typeface="微软雅黑" panose="020B0503020204020204" pitchFamily="34" charset="-122"/>
                <a:ea typeface="微软雅黑" panose="020B0503020204020204" pitchFamily="34" charset="-122"/>
                <a:cs typeface="Arial" panose="020B0604020202020204" pitchFamily="34" charset="0"/>
              </a:rPr>
              <a:t>Quercus</a:t>
            </a:r>
            <a:endParaRPr lang="zh-CN" altLang="en-US" sz="2600" b="1" i="1" dirty="0">
              <a:solidFill>
                <a:srgbClr val="FFFF00"/>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 name="组合 2">
            <a:extLst>
              <a:ext uri="{FF2B5EF4-FFF2-40B4-BE49-F238E27FC236}">
                <a16:creationId xmlns:a16="http://schemas.microsoft.com/office/drawing/2014/main" id="{126F0CF4-ABE1-4FF2-BAE8-78F35753BB6C}"/>
              </a:ext>
            </a:extLst>
          </p:cNvPr>
          <p:cNvGrpSpPr/>
          <p:nvPr/>
        </p:nvGrpSpPr>
        <p:grpSpPr>
          <a:xfrm>
            <a:off x="6753010" y="1568521"/>
            <a:ext cx="5239818" cy="4295634"/>
            <a:chOff x="516119" y="1559050"/>
            <a:chExt cx="4353635" cy="3739900"/>
          </a:xfrm>
        </p:grpSpPr>
        <p:pic>
          <p:nvPicPr>
            <p:cNvPr id="6" name="图片 5">
              <a:extLst>
                <a:ext uri="{FF2B5EF4-FFF2-40B4-BE49-F238E27FC236}">
                  <a16:creationId xmlns:a16="http://schemas.microsoft.com/office/drawing/2014/main" id="{E51A734B-07DD-40FE-A926-05149E8F62EB}"/>
                </a:ext>
              </a:extLst>
            </p:cNvPr>
            <p:cNvPicPr/>
            <p:nvPr/>
          </p:nvPicPr>
          <p:blipFill rotWithShape="1">
            <a:blip r:embed="rId2">
              <a:extLst>
                <a:ext uri="{28A0092B-C50C-407E-A947-70E740481C1C}">
                  <a14:useLocalDpi xmlns:a14="http://schemas.microsoft.com/office/drawing/2010/main" val="0"/>
                </a:ext>
              </a:extLst>
            </a:blip>
            <a:srcRect l="13543" t="15329" r="58302" b="44173"/>
            <a:stretch/>
          </p:blipFill>
          <p:spPr bwMode="auto">
            <a:xfrm>
              <a:off x="516119" y="1559050"/>
              <a:ext cx="4353635" cy="3739900"/>
            </a:xfrm>
            <a:prstGeom prst="rect">
              <a:avLst/>
            </a:prstGeom>
            <a:ln>
              <a:noFill/>
            </a:ln>
            <a:extLst>
              <a:ext uri="{53640926-AAD7-44D8-BBD7-CCE9431645EC}">
                <a14:shadowObscured xmlns:a14="http://schemas.microsoft.com/office/drawing/2010/main"/>
              </a:ext>
            </a:extLst>
          </p:spPr>
        </p:pic>
        <p:sp>
          <p:nvSpPr>
            <p:cNvPr id="2" name="矩形 1">
              <a:extLst>
                <a:ext uri="{FF2B5EF4-FFF2-40B4-BE49-F238E27FC236}">
                  <a16:creationId xmlns:a16="http://schemas.microsoft.com/office/drawing/2014/main" id="{3523C84F-2873-4FB1-B380-5D9C38BF7A41}"/>
                </a:ext>
              </a:extLst>
            </p:cNvPr>
            <p:cNvSpPr/>
            <p:nvPr/>
          </p:nvSpPr>
          <p:spPr>
            <a:xfrm>
              <a:off x="2474571" y="2118608"/>
              <a:ext cx="436729" cy="3516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8362128D-2DFD-40E5-AC6B-09F2C3FDF3F2}"/>
              </a:ext>
            </a:extLst>
          </p:cNvPr>
          <p:cNvSpPr txBox="1"/>
          <p:nvPr/>
        </p:nvSpPr>
        <p:spPr>
          <a:xfrm>
            <a:off x="1510454" y="2688749"/>
            <a:ext cx="5242556" cy="499624"/>
          </a:xfrm>
          <a:prstGeom prst="rect">
            <a:avLst/>
          </a:prstGeom>
          <a:noFill/>
        </p:spPr>
        <p:txBody>
          <a:bodyPr wrap="square" rtlCol="0">
            <a:spAutoFit/>
          </a:bodyPr>
          <a:lstStyle>
            <a:defPPr>
              <a:defRPr lang="zh-CN"/>
            </a:defPPr>
            <a:lvl1pPr marL="285750" indent="-285750">
              <a:lnSpc>
                <a:spcPct val="150000"/>
              </a:lnSpc>
              <a:spcBef>
                <a:spcPts val="1200"/>
              </a:spcBef>
              <a:buClr>
                <a:srgbClr val="FFFF00"/>
              </a:buClr>
              <a:buFont typeface="Wingdings" panose="05000000000000000000" pitchFamily="2" charset="2"/>
              <a:buChar char="n"/>
              <a:defRPr sz="2400">
                <a:solidFill>
                  <a:srgbClr val="FFFFFF"/>
                </a:solidFill>
                <a:latin typeface="微软雅黑" panose="020B0503020204020204" pitchFamily="34" charset="-122"/>
                <a:ea typeface="微软雅黑" panose="020B0503020204020204" pitchFamily="34" charset="-122"/>
              </a:defRPr>
            </a:lvl1pPr>
          </a:lstStyle>
          <a:p>
            <a:r>
              <a:rPr lang="zh-CN" altLang="en-US" sz="2000" b="1" dirty="0">
                <a:solidFill>
                  <a:schemeClr val="tx1"/>
                </a:solidFill>
              </a:rPr>
              <a:t>分布最广的属，除新疆外，全国均有分布；</a:t>
            </a:r>
            <a:endParaRPr lang="en-US" altLang="zh-CN" sz="2000" b="1" dirty="0">
              <a:solidFill>
                <a:schemeClr val="tx1"/>
              </a:solidFill>
            </a:endParaRPr>
          </a:p>
        </p:txBody>
      </p:sp>
      <p:sp>
        <p:nvSpPr>
          <p:cNvPr id="14" name="文本框 13"/>
          <p:cNvSpPr txBox="1"/>
          <p:nvPr/>
        </p:nvSpPr>
        <p:spPr>
          <a:xfrm>
            <a:off x="2230581" y="357476"/>
            <a:ext cx="4339650" cy="923330"/>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栎类的地理分布格局</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884219" y="502067"/>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C5B1F835-D29E-48D1-8457-38946839949D}"/>
              </a:ext>
            </a:extLst>
          </p:cNvPr>
          <p:cNvSpPr txBox="1"/>
          <p:nvPr/>
        </p:nvSpPr>
        <p:spPr>
          <a:xfrm>
            <a:off x="2302380" y="1456042"/>
            <a:ext cx="3942633" cy="523220"/>
          </a:xfrm>
          <a:prstGeom prst="rect">
            <a:avLst/>
          </a:prstGeom>
          <a:noFill/>
        </p:spPr>
        <p:txBody>
          <a:bodyPr wrap="square" rtlCol="0">
            <a:spAutoFit/>
          </a:bodyPr>
          <a:lstStyle/>
          <a:p>
            <a:r>
              <a:rPr lang="en-US" altLang="zh-CN" sz="28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8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rPr>
              <a:t>中国壳斗科各属的分布</a:t>
            </a:r>
            <a:endParaRPr lang="zh-CN" altLang="en-US" sz="2800" b="1" dirty="0">
              <a:solidFill>
                <a:srgbClr val="FFFF00"/>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矩形 9"/>
          <p:cNvSpPr/>
          <p:nvPr/>
        </p:nvSpPr>
        <p:spPr>
          <a:xfrm>
            <a:off x="1816239" y="1427491"/>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510453" y="3340891"/>
            <a:ext cx="5059777" cy="1015663"/>
          </a:xfrm>
          <a:prstGeom prst="rect">
            <a:avLst/>
          </a:prstGeom>
          <a:noFill/>
        </p:spPr>
        <p:txBody>
          <a:bodyPr wrap="square" rtlCol="0">
            <a:spAutoFit/>
          </a:bodyPr>
          <a:lstStyle/>
          <a:p>
            <a:pPr marL="285750" indent="-285750">
              <a:lnSpc>
                <a:spcPct val="150000"/>
              </a:lnSpc>
              <a:spcBef>
                <a:spcPts val="1200"/>
              </a:spcBef>
              <a:buClr>
                <a:srgbClr val="FFFF00"/>
              </a:buClr>
              <a:buFont typeface="Wingdings" panose="05000000000000000000" pitchFamily="2" charset="2"/>
              <a:buChar char="n"/>
            </a:pPr>
            <a:r>
              <a:rPr lang="zh-CN" altLang="en-US" sz="2000" b="1" dirty="0">
                <a:latin typeface="微软雅黑" panose="020B0503020204020204" pitchFamily="34" charset="-122"/>
                <a:ea typeface="微软雅黑" panose="020B0503020204020204" pitchFamily="34" charset="-122"/>
              </a:rPr>
              <a:t>物种丰富度中心在四川西南部和云南西北部，向四周呈一种梯度分布；</a:t>
            </a:r>
            <a:endParaRPr lang="en-US" altLang="zh-CN" sz="2000" b="1" dirty="0">
              <a:latin typeface="微软雅黑" panose="020B0503020204020204" pitchFamily="34" charset="-122"/>
              <a:ea typeface="微软雅黑" panose="020B0503020204020204" pitchFamily="34" charset="-122"/>
            </a:endParaRPr>
          </a:p>
        </p:txBody>
      </p:sp>
      <p:sp>
        <p:nvSpPr>
          <p:cNvPr id="13" name="矩形 12"/>
          <p:cNvSpPr/>
          <p:nvPr/>
        </p:nvSpPr>
        <p:spPr>
          <a:xfrm>
            <a:off x="1511985" y="4509072"/>
            <a:ext cx="5097655" cy="1015663"/>
          </a:xfrm>
          <a:prstGeom prst="rect">
            <a:avLst/>
          </a:prstGeom>
          <a:noFill/>
        </p:spPr>
        <p:txBody>
          <a:bodyPr wrap="square" rtlCol="0">
            <a:spAutoFit/>
          </a:bodyPr>
          <a:lstStyle/>
          <a:p>
            <a:pPr marL="285750" indent="-285750">
              <a:lnSpc>
                <a:spcPct val="150000"/>
              </a:lnSpc>
              <a:spcBef>
                <a:spcPts val="1200"/>
              </a:spcBef>
              <a:buClr>
                <a:srgbClr val="FFFF00"/>
              </a:buClr>
              <a:buFont typeface="Wingdings" panose="05000000000000000000" pitchFamily="2" charset="2"/>
              <a:buChar char="n"/>
            </a:pPr>
            <a:r>
              <a:rPr lang="zh-CN" altLang="en-US" sz="2000" b="1" dirty="0">
                <a:latin typeface="微软雅黑" panose="020B0503020204020204" pitchFamily="34" charset="-122"/>
                <a:ea typeface="微软雅黑" panose="020B0503020204020204" pitchFamily="34" charset="-122"/>
              </a:rPr>
              <a:t>在东北形成由单一树种蒙古栎组成的大面积优势群落；</a:t>
            </a:r>
          </a:p>
        </p:txBody>
      </p:sp>
      <p:sp>
        <p:nvSpPr>
          <p:cNvPr id="16" name="椭圆 15"/>
          <p:cNvSpPr/>
          <p:nvPr/>
        </p:nvSpPr>
        <p:spPr>
          <a:xfrm rot="19534015">
            <a:off x="8741615" y="3553690"/>
            <a:ext cx="1294049" cy="657255"/>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108117" y="1907659"/>
            <a:ext cx="1122069" cy="1337755"/>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2808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par>
                          <p:cTn id="19" fill="hold">
                            <p:stCondLst>
                              <p:cond delay="1000"/>
                            </p:stCondLst>
                            <p:childTnLst>
                              <p:par>
                                <p:cTn id="20" presetID="42" presetClass="entr" presetSubtype="0" fill="hold" grpId="0" nodeType="afterEffect">
                                  <p:stCondLst>
                                    <p:cond delay="5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1000"/>
                                        <p:tgtEl>
                                          <p:spTgt spid="13"/>
                                        </p:tgtEl>
                                      </p:cBhvr>
                                    </p:animEffect>
                                  </p:childTnLst>
                                </p:cTn>
                              </p:par>
                            </p:childTnLst>
                          </p:cTn>
                        </p:par>
                        <p:par>
                          <p:cTn id="30" fill="hold">
                            <p:stCondLst>
                              <p:cond delay="1000"/>
                            </p:stCondLst>
                            <p:childTnLst>
                              <p:par>
                                <p:cTn id="31" presetID="42" presetClass="entr" presetSubtype="0" fill="hold" grpId="0" nodeType="afterEffect">
                                  <p:stCondLst>
                                    <p:cond delay="50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13" grpId="0"/>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5B1F835-D29E-48D1-8457-38946839949D}"/>
              </a:ext>
            </a:extLst>
          </p:cNvPr>
          <p:cNvSpPr txBox="1"/>
          <p:nvPr/>
        </p:nvSpPr>
        <p:spPr>
          <a:xfrm>
            <a:off x="1985419" y="2382208"/>
            <a:ext cx="2950412" cy="461665"/>
          </a:xfrm>
          <a:prstGeom prst="rect">
            <a:avLst/>
          </a:prstGeom>
          <a:noFill/>
        </p:spPr>
        <p:txBody>
          <a:bodyPr wrap="square" rtlCol="0">
            <a:spAutoFit/>
          </a:bodyPr>
          <a:lstStyle/>
          <a:p>
            <a:r>
              <a:rPr lang="zh-CN" altLang="en-US" sz="2400" b="1" dirty="0">
                <a:solidFill>
                  <a:srgbClr val="FFFF00"/>
                </a:solidFill>
                <a:latin typeface="微软雅黑" panose="020B0503020204020204" pitchFamily="34" charset="-122"/>
                <a:ea typeface="微软雅黑" panose="020B0503020204020204" pitchFamily="34" charset="-122"/>
              </a:rPr>
              <a:t>栎属 </a:t>
            </a:r>
            <a:r>
              <a:rPr lang="en-US" altLang="zh-CN" sz="2400" b="1" i="1" dirty="0">
                <a:solidFill>
                  <a:srgbClr val="FFFF00"/>
                </a:solidFill>
                <a:latin typeface="Arial" panose="020B0604020202020204" pitchFamily="34" charset="0"/>
                <a:ea typeface="微软雅黑" panose="020B0503020204020204" pitchFamily="34" charset="-122"/>
                <a:cs typeface="Arial" panose="020B0604020202020204" pitchFamily="34" charset="0"/>
              </a:rPr>
              <a:t>Quercus</a:t>
            </a:r>
            <a:endParaRPr lang="zh-CN" altLang="en-US" sz="2400" b="1" i="1" dirty="0">
              <a:solidFill>
                <a:srgbClr val="FFFF00"/>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文本框 6">
            <a:extLst>
              <a:ext uri="{FF2B5EF4-FFF2-40B4-BE49-F238E27FC236}">
                <a16:creationId xmlns:a16="http://schemas.microsoft.com/office/drawing/2014/main" id="{8362128D-2DFD-40E5-AC6B-09F2C3FDF3F2}"/>
              </a:ext>
            </a:extLst>
          </p:cNvPr>
          <p:cNvSpPr txBox="1"/>
          <p:nvPr/>
        </p:nvSpPr>
        <p:spPr>
          <a:xfrm>
            <a:off x="1324264" y="2906238"/>
            <a:ext cx="4904511" cy="499624"/>
          </a:xfrm>
          <a:prstGeom prst="rect">
            <a:avLst/>
          </a:prstGeom>
          <a:noFill/>
        </p:spPr>
        <p:txBody>
          <a:bodyPr wrap="square" rtlCol="0">
            <a:spAutoFit/>
          </a:bodyPr>
          <a:lstStyle>
            <a:defPPr>
              <a:defRPr lang="zh-CN"/>
            </a:defPPr>
            <a:lvl1pPr marL="285750" indent="-285750">
              <a:lnSpc>
                <a:spcPct val="150000"/>
              </a:lnSpc>
              <a:spcBef>
                <a:spcPts val="1200"/>
              </a:spcBef>
              <a:buClr>
                <a:srgbClr val="FFFF00"/>
              </a:buClr>
              <a:buFont typeface="Wingdings" panose="05000000000000000000" pitchFamily="2" charset="2"/>
              <a:buChar char="n"/>
              <a:defRPr sz="2400">
                <a:solidFill>
                  <a:srgbClr val="FFFFFF"/>
                </a:solidFill>
                <a:latin typeface="微软雅黑" panose="020B0503020204020204" pitchFamily="34" charset="-122"/>
                <a:ea typeface="微软雅黑" panose="020B0503020204020204" pitchFamily="34" charset="-122"/>
              </a:defRPr>
            </a:lvl1pPr>
          </a:lstStyle>
          <a:p>
            <a:r>
              <a:rPr lang="zh-CN" altLang="en-US" sz="2000" b="1" dirty="0">
                <a:solidFill>
                  <a:schemeClr val="tx1"/>
                </a:solidFill>
              </a:rPr>
              <a:t>该属中有一些生态幅大的广布种，如</a:t>
            </a:r>
            <a:endParaRPr lang="en-US" altLang="zh-CN" sz="2000" b="1" dirty="0">
              <a:solidFill>
                <a:schemeClr val="tx1"/>
              </a:solidFill>
            </a:endParaRPr>
          </a:p>
        </p:txBody>
      </p:sp>
      <p:pic>
        <p:nvPicPr>
          <p:cNvPr id="10" name="Picture 4" descr="栓皮栎麻栎分布区示意图"/>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2605" y="2967903"/>
            <a:ext cx="5051569" cy="383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1736039" y="4885482"/>
            <a:ext cx="4031873"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rPr>
              <a:t>这两个树种分布区几乎是重叠的。</a:t>
            </a:r>
          </a:p>
        </p:txBody>
      </p:sp>
      <p:grpSp>
        <p:nvGrpSpPr>
          <p:cNvPr id="8" name="组合 7"/>
          <p:cNvGrpSpPr/>
          <p:nvPr/>
        </p:nvGrpSpPr>
        <p:grpSpPr>
          <a:xfrm>
            <a:off x="8578956" y="217255"/>
            <a:ext cx="3255250" cy="2510246"/>
            <a:chOff x="7829548" y="4576081"/>
            <a:chExt cx="2835729" cy="2186737"/>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9548" y="4576081"/>
              <a:ext cx="2835729" cy="2126797"/>
            </a:xfrm>
            <a:prstGeom prst="rect">
              <a:avLst/>
            </a:prstGeom>
          </p:spPr>
        </p:pic>
        <p:sp>
          <p:nvSpPr>
            <p:cNvPr id="6" name="矩形 5"/>
            <p:cNvSpPr/>
            <p:nvPr/>
          </p:nvSpPr>
          <p:spPr>
            <a:xfrm>
              <a:off x="8544686" y="6393486"/>
              <a:ext cx="1806905"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北京的栓皮栎林</a:t>
              </a:r>
            </a:p>
          </p:txBody>
        </p:sp>
      </p:grpSp>
      <p:sp>
        <p:nvSpPr>
          <p:cNvPr id="9" name="矩形 8"/>
          <p:cNvSpPr/>
          <p:nvPr/>
        </p:nvSpPr>
        <p:spPr>
          <a:xfrm>
            <a:off x="1668305" y="3538933"/>
            <a:ext cx="6096000" cy="1015663"/>
          </a:xfrm>
          <a:prstGeom prst="rect">
            <a:avLst/>
          </a:prstGeom>
        </p:spPr>
        <p:txBody>
          <a:bodyPr>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栓皮栎（</a:t>
            </a:r>
            <a:r>
              <a:rPr lang="en-US" altLang="zh-CN" sz="2000" b="1" i="1" dirty="0">
                <a:latin typeface="微软雅黑" panose="020B0503020204020204" pitchFamily="34" charset="-122"/>
                <a:ea typeface="微软雅黑" panose="020B0503020204020204" pitchFamily="34" charset="-122"/>
              </a:rPr>
              <a:t>Q. </a:t>
            </a:r>
            <a:r>
              <a:rPr lang="en-US" altLang="zh-CN" sz="2000" b="1" i="1" dirty="0" err="1">
                <a:latin typeface="微软雅黑" panose="020B0503020204020204" pitchFamily="34" charset="-122"/>
                <a:ea typeface="微软雅黑" panose="020B0503020204020204" pitchFamily="34" charset="-122"/>
              </a:rPr>
              <a:t>variabilis</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zh-CN" altLang="en-US" sz="2000" b="1" dirty="0">
                <a:latin typeface="微软雅黑" panose="020B0503020204020204" pitchFamily="34" charset="-122"/>
                <a:ea typeface="微软雅黑" panose="020B0503020204020204" pitchFamily="34" charset="-122"/>
              </a:rPr>
              <a:t>麻   栎（</a:t>
            </a:r>
            <a:r>
              <a:rPr lang="en-US" altLang="zh-CN" sz="2000" b="1" i="1" dirty="0">
                <a:latin typeface="微软雅黑" panose="020B0503020204020204" pitchFamily="34" charset="-122"/>
                <a:ea typeface="微软雅黑" panose="020B0503020204020204" pitchFamily="34" charset="-122"/>
              </a:rPr>
              <a:t>Q. </a:t>
            </a:r>
            <a:r>
              <a:rPr lang="en-US" altLang="zh-CN" sz="2000" b="1" i="1" dirty="0" err="1">
                <a:latin typeface="微软雅黑" panose="020B0503020204020204" pitchFamily="34" charset="-122"/>
                <a:ea typeface="微软雅黑" panose="020B0503020204020204" pitchFamily="34" charset="-122"/>
              </a:rPr>
              <a:t>acutisimma</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90A8947C-6924-4978-86A4-6DC0E1F2F1C9}"/>
              </a:ext>
            </a:extLst>
          </p:cNvPr>
          <p:cNvSpPr txBox="1"/>
          <p:nvPr/>
        </p:nvSpPr>
        <p:spPr>
          <a:xfrm>
            <a:off x="2230581" y="357476"/>
            <a:ext cx="4339650" cy="923330"/>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栎类的地理分布格局</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84E96341-2DB8-4FC2-AF48-C4F415EA51B9}"/>
              </a:ext>
            </a:extLst>
          </p:cNvPr>
          <p:cNvSpPr/>
          <p:nvPr/>
        </p:nvSpPr>
        <p:spPr>
          <a:xfrm>
            <a:off x="1884219" y="502067"/>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1C139054-28FF-4C74-A8CA-0292A318E415}"/>
              </a:ext>
            </a:extLst>
          </p:cNvPr>
          <p:cNvSpPr txBox="1"/>
          <p:nvPr/>
        </p:nvSpPr>
        <p:spPr>
          <a:xfrm>
            <a:off x="2302380" y="1456042"/>
            <a:ext cx="3942633" cy="523220"/>
          </a:xfrm>
          <a:prstGeom prst="rect">
            <a:avLst/>
          </a:prstGeom>
          <a:noFill/>
        </p:spPr>
        <p:txBody>
          <a:bodyPr wrap="square" rtlCol="0">
            <a:spAutoFit/>
          </a:bodyPr>
          <a:lstStyle/>
          <a:p>
            <a:r>
              <a:rPr lang="en-US" altLang="zh-CN" sz="28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8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rPr>
              <a:t>中国壳斗科各属的分布</a:t>
            </a:r>
            <a:endParaRPr lang="zh-CN" altLang="en-US" sz="2800" b="1" dirty="0">
              <a:solidFill>
                <a:srgbClr val="FFFF00"/>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矩形 21">
            <a:extLst>
              <a:ext uri="{FF2B5EF4-FFF2-40B4-BE49-F238E27FC236}">
                <a16:creationId xmlns:a16="http://schemas.microsoft.com/office/drawing/2014/main" id="{8B9B8C54-96F0-445B-BA5F-74F66E182BAB}"/>
              </a:ext>
            </a:extLst>
          </p:cNvPr>
          <p:cNvSpPr/>
          <p:nvPr/>
        </p:nvSpPr>
        <p:spPr>
          <a:xfrm>
            <a:off x="1816239" y="1427491"/>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491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5B1F835-D29E-48D1-8457-38946839949D}"/>
              </a:ext>
            </a:extLst>
          </p:cNvPr>
          <p:cNvSpPr txBox="1"/>
          <p:nvPr/>
        </p:nvSpPr>
        <p:spPr>
          <a:xfrm>
            <a:off x="2049799" y="2027636"/>
            <a:ext cx="2950412" cy="461665"/>
          </a:xfrm>
          <a:prstGeom prst="rect">
            <a:avLst/>
          </a:prstGeom>
          <a:noFill/>
        </p:spPr>
        <p:txBody>
          <a:bodyPr wrap="square" rtlCol="0">
            <a:spAutoFit/>
          </a:bodyPr>
          <a:lstStyle/>
          <a:p>
            <a:r>
              <a:rPr lang="zh-CN" altLang="en-US" sz="2400" b="1" dirty="0">
                <a:solidFill>
                  <a:srgbClr val="FFFF00"/>
                </a:solidFill>
                <a:latin typeface="微软雅黑" panose="020B0503020204020204" pitchFamily="34" charset="-122"/>
                <a:ea typeface="微软雅黑" panose="020B0503020204020204" pitchFamily="34" charset="-122"/>
              </a:rPr>
              <a:t>栎属 </a:t>
            </a:r>
            <a:r>
              <a:rPr lang="en-US" altLang="zh-CN" sz="2400" b="1" i="1" dirty="0">
                <a:solidFill>
                  <a:srgbClr val="FFFF00"/>
                </a:solidFill>
                <a:latin typeface="Arial" panose="020B0604020202020204" pitchFamily="34" charset="0"/>
                <a:ea typeface="微软雅黑" panose="020B0503020204020204" pitchFamily="34" charset="-122"/>
                <a:cs typeface="Arial" panose="020B0604020202020204" pitchFamily="34" charset="0"/>
              </a:rPr>
              <a:t>Quercus</a:t>
            </a:r>
            <a:endParaRPr lang="zh-CN" altLang="en-US" sz="2400" b="1" i="1" dirty="0">
              <a:solidFill>
                <a:srgbClr val="FFFF00"/>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文本框 6">
            <a:extLst>
              <a:ext uri="{FF2B5EF4-FFF2-40B4-BE49-F238E27FC236}">
                <a16:creationId xmlns:a16="http://schemas.microsoft.com/office/drawing/2014/main" id="{8362128D-2DFD-40E5-AC6B-09F2C3FDF3F2}"/>
              </a:ext>
            </a:extLst>
          </p:cNvPr>
          <p:cNvSpPr txBox="1"/>
          <p:nvPr/>
        </p:nvSpPr>
        <p:spPr>
          <a:xfrm>
            <a:off x="1626385" y="2668038"/>
            <a:ext cx="5677143" cy="553998"/>
          </a:xfrm>
          <a:prstGeom prst="rect">
            <a:avLst/>
          </a:prstGeom>
          <a:noFill/>
        </p:spPr>
        <p:txBody>
          <a:bodyPr wrap="square" rtlCol="0">
            <a:spAutoFit/>
          </a:bodyPr>
          <a:lstStyle>
            <a:defPPr>
              <a:defRPr lang="zh-CN"/>
            </a:defPPr>
            <a:lvl1pPr marL="285750" indent="-285750">
              <a:lnSpc>
                <a:spcPct val="150000"/>
              </a:lnSpc>
              <a:spcBef>
                <a:spcPts val="1200"/>
              </a:spcBef>
              <a:buClr>
                <a:srgbClr val="FFFF00"/>
              </a:buClr>
              <a:buFont typeface="Wingdings" panose="05000000000000000000" pitchFamily="2" charset="2"/>
              <a:buChar char="n"/>
              <a:defRPr sz="2400">
                <a:solidFill>
                  <a:srgbClr val="FFFFFF"/>
                </a:solidFill>
                <a:latin typeface="微软雅黑" panose="020B0503020204020204" pitchFamily="34" charset="-122"/>
                <a:ea typeface="微软雅黑" panose="020B0503020204020204" pitchFamily="34" charset="-122"/>
              </a:defRPr>
            </a:lvl1pPr>
          </a:lstStyle>
          <a:p>
            <a:r>
              <a:rPr lang="zh-CN" altLang="en-US" sz="2000" b="1" dirty="0">
                <a:solidFill>
                  <a:schemeClr val="tx1"/>
                </a:solidFill>
              </a:rPr>
              <a:t>该属中有大量生态幅大的广布种， 如：</a:t>
            </a:r>
            <a:endParaRPr lang="en-US" altLang="zh-CN" sz="2000" b="1" dirty="0">
              <a:solidFill>
                <a:schemeClr val="tx1"/>
              </a:solidFill>
            </a:endParaRPr>
          </a:p>
        </p:txBody>
      </p:sp>
      <p:grpSp>
        <p:nvGrpSpPr>
          <p:cNvPr id="6" name="组合 5"/>
          <p:cNvGrpSpPr/>
          <p:nvPr/>
        </p:nvGrpSpPr>
        <p:grpSpPr>
          <a:xfrm>
            <a:off x="7646572" y="27906"/>
            <a:ext cx="4365417" cy="6678705"/>
            <a:chOff x="7646572" y="27906"/>
            <a:chExt cx="4365417" cy="6678705"/>
          </a:xfrm>
        </p:grpSpPr>
        <p:pic>
          <p:nvPicPr>
            <p:cNvPr id="11" name="Picture 4" descr="槲栎分布区示意图"/>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6835" y="27906"/>
              <a:ext cx="4307725" cy="327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槲树分布区示意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6572" y="3392380"/>
              <a:ext cx="4365417" cy="331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矩形 1"/>
          <p:cNvSpPr/>
          <p:nvPr/>
        </p:nvSpPr>
        <p:spPr>
          <a:xfrm>
            <a:off x="1952211" y="3298337"/>
            <a:ext cx="6096000" cy="1015663"/>
          </a:xfrm>
          <a:prstGeom prst="rect">
            <a:avLst/>
          </a:prstGeom>
        </p:spPr>
        <p:txBody>
          <a:bodyPr>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槲栎</a:t>
            </a:r>
            <a:r>
              <a:rPr lang="en-US" altLang="zh-CN" sz="2000" b="1" dirty="0">
                <a:latin typeface="微软雅黑" panose="020B0503020204020204" pitchFamily="34" charset="-122"/>
                <a:ea typeface="微软雅黑" panose="020B0503020204020204" pitchFamily="34" charset="-122"/>
              </a:rPr>
              <a:t>(</a:t>
            </a:r>
            <a:r>
              <a:rPr lang="en-US" altLang="zh-CN" sz="2000" b="1" i="1" dirty="0">
                <a:latin typeface="微软雅黑" panose="020B0503020204020204" pitchFamily="34" charset="-122"/>
                <a:ea typeface="微软雅黑" panose="020B0503020204020204" pitchFamily="34" charset="-122"/>
              </a:rPr>
              <a:t>Q. </a:t>
            </a:r>
            <a:r>
              <a:rPr lang="en-US" altLang="zh-CN" sz="2000" b="1" i="1" dirty="0" err="1">
                <a:latin typeface="微软雅黑" panose="020B0503020204020204" pitchFamily="34" charset="-122"/>
                <a:ea typeface="微软雅黑" panose="020B0503020204020204" pitchFamily="34" charset="-122"/>
              </a:rPr>
              <a:t>aliena</a:t>
            </a:r>
            <a:r>
              <a:rPr lang="en-US" altLang="zh-CN" sz="2000" b="1" dirty="0">
                <a:latin typeface="微软雅黑" panose="020B0503020204020204" pitchFamily="34" charset="-122"/>
                <a:ea typeface="微软雅黑" panose="020B0503020204020204" pitchFamily="34" charset="-122"/>
              </a:rPr>
              <a:t>)</a:t>
            </a:r>
          </a:p>
          <a:p>
            <a:pPr>
              <a:lnSpc>
                <a:spcPct val="150000"/>
              </a:lnSpc>
            </a:pPr>
            <a:r>
              <a:rPr lang="zh-CN" altLang="en-US" sz="2000" b="1" dirty="0">
                <a:latin typeface="微软雅黑" panose="020B0503020204020204" pitchFamily="34" charset="-122"/>
                <a:ea typeface="微软雅黑" panose="020B0503020204020204" pitchFamily="34" charset="-122"/>
              </a:rPr>
              <a:t>槲树（</a:t>
            </a:r>
            <a:r>
              <a:rPr lang="en-US" altLang="zh-CN" sz="2000" b="1" i="1" dirty="0">
                <a:latin typeface="微软雅黑" panose="020B0503020204020204" pitchFamily="34" charset="-122"/>
                <a:ea typeface="微软雅黑" panose="020B0503020204020204" pitchFamily="34" charset="-122"/>
              </a:rPr>
              <a:t>Q. </a:t>
            </a:r>
            <a:r>
              <a:rPr lang="en-US" altLang="zh-CN" sz="2000" b="1" i="1" dirty="0" err="1">
                <a:latin typeface="微软雅黑" panose="020B0503020204020204" pitchFamily="34" charset="-122"/>
                <a:ea typeface="微软雅黑" panose="020B0503020204020204" pitchFamily="34" charset="-122"/>
              </a:rPr>
              <a:t>dentata</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178928" y="4534127"/>
            <a:ext cx="6250572" cy="2172484"/>
            <a:chOff x="1178928" y="4534127"/>
            <a:chExt cx="6250572" cy="2172484"/>
          </a:xfrm>
        </p:grpSpPr>
        <p:pic>
          <p:nvPicPr>
            <p:cNvPr id="10" name="图片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78928" y="4573691"/>
              <a:ext cx="2843893" cy="2132920"/>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32855" y="4534127"/>
              <a:ext cx="2896645" cy="2172484"/>
            </a:xfrm>
            <a:prstGeom prst="rect">
              <a:avLst/>
            </a:prstGeom>
          </p:spPr>
        </p:pic>
        <p:sp>
          <p:nvSpPr>
            <p:cNvPr id="13" name="矩形 12"/>
            <p:cNvSpPr/>
            <p:nvPr/>
          </p:nvSpPr>
          <p:spPr>
            <a:xfrm>
              <a:off x="2945583" y="6337279"/>
              <a:ext cx="1185774" cy="369332"/>
            </a:xfrm>
            <a:prstGeom prst="rect">
              <a:avLst/>
            </a:prstGeom>
          </p:spPr>
          <p:txBody>
            <a:bodyPr wrap="none">
              <a:spAutoFit/>
            </a:bodyPr>
            <a:lstStyle/>
            <a:p>
              <a:r>
                <a:rPr lang="en-US" altLang="zh-CN" b="1" i="1" dirty="0">
                  <a:solidFill>
                    <a:schemeClr val="bg1"/>
                  </a:solidFill>
                  <a:latin typeface="微软雅黑" panose="020B0503020204020204" pitchFamily="34" charset="-122"/>
                  <a:ea typeface="微软雅黑" panose="020B0503020204020204" pitchFamily="34" charset="-122"/>
                </a:rPr>
                <a:t>Q. </a:t>
              </a:r>
              <a:r>
                <a:rPr lang="en-US" altLang="zh-CN" b="1" i="1" dirty="0" err="1">
                  <a:solidFill>
                    <a:schemeClr val="bg1"/>
                  </a:solidFill>
                  <a:latin typeface="微软雅黑" panose="020B0503020204020204" pitchFamily="34" charset="-122"/>
                  <a:ea typeface="微软雅黑" panose="020B0503020204020204" pitchFamily="34" charset="-122"/>
                </a:rPr>
                <a:t>aliena</a:t>
              </a:r>
              <a:endParaRPr lang="zh-CN" altLang="en-US" dirty="0">
                <a:solidFill>
                  <a:schemeClr val="bg1"/>
                </a:solidFill>
              </a:endParaRPr>
            </a:p>
          </p:txBody>
        </p:sp>
        <p:sp>
          <p:nvSpPr>
            <p:cNvPr id="16" name="矩形 15"/>
            <p:cNvSpPr/>
            <p:nvPr/>
          </p:nvSpPr>
          <p:spPr>
            <a:xfrm>
              <a:off x="5719814" y="6337279"/>
              <a:ext cx="1394164" cy="369332"/>
            </a:xfrm>
            <a:prstGeom prst="rect">
              <a:avLst/>
            </a:prstGeom>
          </p:spPr>
          <p:txBody>
            <a:bodyPr wrap="none">
              <a:spAutoFit/>
            </a:bodyPr>
            <a:lstStyle/>
            <a:p>
              <a:r>
                <a:rPr lang="en-US" altLang="zh-CN" b="1" i="1" dirty="0">
                  <a:solidFill>
                    <a:schemeClr val="bg1"/>
                  </a:solidFill>
                  <a:latin typeface="微软雅黑" panose="020B0503020204020204" pitchFamily="34" charset="-122"/>
                  <a:ea typeface="微软雅黑" panose="020B0503020204020204" pitchFamily="34" charset="-122"/>
                </a:rPr>
                <a:t>Q. </a:t>
              </a:r>
              <a:r>
                <a:rPr lang="en-US" altLang="zh-CN" b="1" i="1" dirty="0" err="1">
                  <a:solidFill>
                    <a:schemeClr val="bg1"/>
                  </a:solidFill>
                  <a:latin typeface="微软雅黑" panose="020B0503020204020204" pitchFamily="34" charset="-122"/>
                  <a:ea typeface="微软雅黑" panose="020B0503020204020204" pitchFamily="34" charset="-122"/>
                </a:rPr>
                <a:t>dentata</a:t>
              </a:r>
              <a:endParaRPr lang="zh-CN" altLang="en-US" dirty="0">
                <a:solidFill>
                  <a:schemeClr val="bg1"/>
                </a:solidFill>
              </a:endParaRPr>
            </a:p>
          </p:txBody>
        </p:sp>
      </p:grpSp>
      <p:sp>
        <p:nvSpPr>
          <p:cNvPr id="18" name="文本框 17">
            <a:extLst>
              <a:ext uri="{FF2B5EF4-FFF2-40B4-BE49-F238E27FC236}">
                <a16:creationId xmlns:a16="http://schemas.microsoft.com/office/drawing/2014/main" id="{23ADD2E1-520E-4A5A-90EB-FE91E290B425}"/>
              </a:ext>
            </a:extLst>
          </p:cNvPr>
          <p:cNvSpPr txBox="1"/>
          <p:nvPr/>
        </p:nvSpPr>
        <p:spPr>
          <a:xfrm>
            <a:off x="1473291" y="1325680"/>
            <a:ext cx="3526920" cy="523220"/>
          </a:xfrm>
          <a:prstGeom prst="rect">
            <a:avLst/>
          </a:prstGeom>
          <a:noFill/>
        </p:spPr>
        <p:txBody>
          <a:bodyPr wrap="square" rtlCol="0">
            <a:spAutoFit/>
          </a:bodyPr>
          <a:lstStyle/>
          <a:p>
            <a:r>
              <a:rPr lang="en-US" altLang="zh-CN" sz="28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8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rPr>
              <a:t>中国壳斗科的分布</a:t>
            </a:r>
            <a:endParaRPr lang="zh-CN" altLang="en-US" sz="2800" b="1" dirty="0">
              <a:solidFill>
                <a:srgbClr val="FFFF00"/>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文本框 18">
            <a:extLst>
              <a:ext uri="{FF2B5EF4-FFF2-40B4-BE49-F238E27FC236}">
                <a16:creationId xmlns:a16="http://schemas.microsoft.com/office/drawing/2014/main" id="{3C807206-FE6D-431A-89A2-4FE4C40A8D87}"/>
              </a:ext>
            </a:extLst>
          </p:cNvPr>
          <p:cNvSpPr txBox="1"/>
          <p:nvPr/>
        </p:nvSpPr>
        <p:spPr>
          <a:xfrm>
            <a:off x="1476662" y="152545"/>
            <a:ext cx="6647974" cy="825419"/>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二、中国壳斗科的地理分布格局</a:t>
            </a:r>
          </a:p>
        </p:txBody>
      </p:sp>
      <p:sp>
        <p:nvSpPr>
          <p:cNvPr id="20" name="矩形 19">
            <a:extLst>
              <a:ext uri="{FF2B5EF4-FFF2-40B4-BE49-F238E27FC236}">
                <a16:creationId xmlns:a16="http://schemas.microsoft.com/office/drawing/2014/main" id="{42DC3CB1-C2B9-475E-997D-020F45B938A4}"/>
              </a:ext>
            </a:extLst>
          </p:cNvPr>
          <p:cNvSpPr/>
          <p:nvPr/>
        </p:nvSpPr>
        <p:spPr>
          <a:xfrm>
            <a:off x="1130300" y="297136"/>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D186991B-1B79-4DFF-8DB3-59834573FEAE}"/>
              </a:ext>
            </a:extLst>
          </p:cNvPr>
          <p:cNvSpPr/>
          <p:nvPr/>
        </p:nvSpPr>
        <p:spPr>
          <a:xfrm>
            <a:off x="1022488" y="1300065"/>
            <a:ext cx="450803"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7075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250"/>
                                        <p:tgtEl>
                                          <p:spTgt spid="17"/>
                                        </p:tgtEl>
                                      </p:cBhvr>
                                    </p:animEffect>
                                  </p:childTnLst>
                                </p:cTn>
                              </p:par>
                              <p:par>
                                <p:cTn id="12" presetID="42"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5B1F835-D29E-48D1-8457-38946839949D}"/>
              </a:ext>
            </a:extLst>
          </p:cNvPr>
          <p:cNvSpPr txBox="1"/>
          <p:nvPr/>
        </p:nvSpPr>
        <p:spPr>
          <a:xfrm>
            <a:off x="2490439" y="2206805"/>
            <a:ext cx="2950412" cy="461665"/>
          </a:xfrm>
          <a:prstGeom prst="rect">
            <a:avLst/>
          </a:prstGeom>
          <a:noFill/>
        </p:spPr>
        <p:txBody>
          <a:bodyPr wrap="square" rtlCol="0">
            <a:spAutoFit/>
          </a:bodyPr>
          <a:lstStyle/>
          <a:p>
            <a:r>
              <a:rPr lang="zh-CN" altLang="en-US" sz="2400" b="1" dirty="0">
                <a:solidFill>
                  <a:srgbClr val="FFFF00"/>
                </a:solidFill>
                <a:latin typeface="微软雅黑" panose="020B0503020204020204" pitchFamily="34" charset="-122"/>
                <a:ea typeface="微软雅黑" panose="020B0503020204020204" pitchFamily="34" charset="-122"/>
              </a:rPr>
              <a:t>栲属 </a:t>
            </a:r>
            <a:r>
              <a:rPr lang="en-US" altLang="zh-CN" sz="2400" b="1" i="1" dirty="0">
                <a:solidFill>
                  <a:srgbClr val="FFFF00"/>
                </a:solidFill>
                <a:latin typeface="Arial" panose="020B0604020202020204" pitchFamily="34" charset="0"/>
                <a:ea typeface="微软雅黑" panose="020B0503020204020204" pitchFamily="34" charset="-122"/>
                <a:cs typeface="Arial" panose="020B0604020202020204" pitchFamily="34" charset="0"/>
              </a:rPr>
              <a:t>Castanopsis</a:t>
            </a:r>
            <a:endParaRPr lang="zh-CN" altLang="en-US" sz="2400" b="1" i="1" dirty="0">
              <a:solidFill>
                <a:srgbClr val="FFFF00"/>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8" name="组合 17"/>
          <p:cNvGrpSpPr/>
          <p:nvPr/>
        </p:nvGrpSpPr>
        <p:grpSpPr>
          <a:xfrm>
            <a:off x="7239437" y="1272380"/>
            <a:ext cx="4820985" cy="4631644"/>
            <a:chOff x="7448628" y="1637133"/>
            <a:chExt cx="4820985" cy="4631644"/>
          </a:xfrm>
        </p:grpSpPr>
        <p:pic>
          <p:nvPicPr>
            <p:cNvPr id="7" name="图片 6">
              <a:extLst>
                <a:ext uri="{FF2B5EF4-FFF2-40B4-BE49-F238E27FC236}">
                  <a16:creationId xmlns:a16="http://schemas.microsoft.com/office/drawing/2014/main" id="{9C6990AF-3517-4400-B6D3-A3A8C925690B}"/>
                </a:ext>
              </a:extLst>
            </p:cNvPr>
            <p:cNvPicPr/>
            <p:nvPr/>
          </p:nvPicPr>
          <p:blipFill rotWithShape="1">
            <a:blip r:embed="rId2">
              <a:extLst>
                <a:ext uri="{28A0092B-C50C-407E-A947-70E740481C1C}">
                  <a14:useLocalDpi xmlns:a14="http://schemas.microsoft.com/office/drawing/2010/main" val="0"/>
                </a:ext>
              </a:extLst>
            </a:blip>
            <a:srcRect l="39916" t="15329" r="36168" b="45821"/>
            <a:stretch/>
          </p:blipFill>
          <p:spPr bwMode="auto">
            <a:xfrm>
              <a:off x="7448628" y="1637133"/>
              <a:ext cx="4820985" cy="4631644"/>
            </a:xfrm>
            <a:prstGeom prst="rect">
              <a:avLst/>
            </a:prstGeom>
            <a:ln>
              <a:noFill/>
            </a:ln>
            <a:extLst>
              <a:ext uri="{53640926-AAD7-44D8-BBD7-CCE9431645EC}">
                <a14:shadowObscured xmlns:a14="http://schemas.microsoft.com/office/drawing/2010/main"/>
              </a:ext>
            </a:extLst>
          </p:spPr>
        </p:pic>
        <p:sp>
          <p:nvSpPr>
            <p:cNvPr id="8" name="矩形 7">
              <a:extLst>
                <a:ext uri="{FF2B5EF4-FFF2-40B4-BE49-F238E27FC236}">
                  <a16:creationId xmlns:a16="http://schemas.microsoft.com/office/drawing/2014/main" id="{2D4172B3-DFF3-46ED-B3FC-529D2646B355}"/>
                </a:ext>
              </a:extLst>
            </p:cNvPr>
            <p:cNvSpPr/>
            <p:nvPr/>
          </p:nvSpPr>
          <p:spPr>
            <a:xfrm>
              <a:off x="9672331" y="2429766"/>
              <a:ext cx="514239" cy="4100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B96DA6AE-7613-4651-AE5B-C6D4FD9592AB}"/>
              </a:ext>
            </a:extLst>
          </p:cNvPr>
          <p:cNvSpPr txBox="1"/>
          <p:nvPr/>
        </p:nvSpPr>
        <p:spPr>
          <a:xfrm>
            <a:off x="1872904" y="2804657"/>
            <a:ext cx="6216244" cy="553998"/>
          </a:xfrm>
          <a:prstGeom prst="rect">
            <a:avLst/>
          </a:prstGeom>
          <a:noFill/>
        </p:spPr>
        <p:txBody>
          <a:bodyPr wrap="square" rtlCol="0">
            <a:spAutoFit/>
          </a:bodyPr>
          <a:lstStyle>
            <a:defPPr>
              <a:defRPr lang="zh-CN"/>
            </a:defPPr>
            <a:lvl1pPr marL="285750" indent="-285750">
              <a:lnSpc>
                <a:spcPct val="150000"/>
              </a:lnSpc>
              <a:spcBef>
                <a:spcPts val="1200"/>
              </a:spcBef>
              <a:buClr>
                <a:srgbClr val="FFFF00"/>
              </a:buClr>
              <a:buFont typeface="Wingdings" panose="05000000000000000000" pitchFamily="2" charset="2"/>
              <a:buChar char="n"/>
              <a:defRPr sz="2400">
                <a:solidFill>
                  <a:srgbClr val="FFFFFF"/>
                </a:solidFill>
                <a:latin typeface="微软雅黑" panose="020B0503020204020204" pitchFamily="34" charset="-122"/>
                <a:ea typeface="微软雅黑" panose="020B0503020204020204" pitchFamily="34" charset="-122"/>
              </a:defRPr>
            </a:lvl1pPr>
          </a:lstStyle>
          <a:p>
            <a:r>
              <a:rPr lang="zh-CN" altLang="en-US" sz="2000" b="1" dirty="0">
                <a:solidFill>
                  <a:schemeClr val="tx1"/>
                </a:solidFill>
              </a:rPr>
              <a:t>主要分布于南方地区的热带和亚热带地区；</a:t>
            </a:r>
            <a:endParaRPr lang="en-US" altLang="zh-CN" sz="2000" b="1" dirty="0">
              <a:solidFill>
                <a:schemeClr val="tx1"/>
              </a:solidFill>
            </a:endParaRPr>
          </a:p>
        </p:txBody>
      </p:sp>
      <p:sp>
        <p:nvSpPr>
          <p:cNvPr id="12" name="文本框 11"/>
          <p:cNvSpPr txBox="1"/>
          <p:nvPr/>
        </p:nvSpPr>
        <p:spPr>
          <a:xfrm>
            <a:off x="2230581" y="357476"/>
            <a:ext cx="4339650" cy="923330"/>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栎类的地理分布格局</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1884219" y="502067"/>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914530" y="4414574"/>
            <a:ext cx="4166525" cy="553998"/>
          </a:xfrm>
          <a:prstGeom prst="rect">
            <a:avLst/>
          </a:prstGeom>
          <a:noFill/>
        </p:spPr>
        <p:txBody>
          <a:bodyPr wrap="square" rtlCol="0">
            <a:spAutoFit/>
          </a:bodyPr>
          <a:lstStyle/>
          <a:p>
            <a:pPr marL="285750" indent="-285750">
              <a:lnSpc>
                <a:spcPct val="150000"/>
              </a:lnSpc>
              <a:spcBef>
                <a:spcPts val="1200"/>
              </a:spcBef>
              <a:buClr>
                <a:srgbClr val="FFFF00"/>
              </a:buClr>
              <a:buFont typeface="Wingdings" panose="05000000000000000000" pitchFamily="2" charset="2"/>
              <a:buChar char="n"/>
            </a:pPr>
            <a:r>
              <a:rPr lang="zh-CN" altLang="en-US" sz="2000" b="1" dirty="0">
                <a:latin typeface="微软雅黑" panose="020B0503020204020204" pitchFamily="34" charset="-122"/>
                <a:ea typeface="微软雅黑" panose="020B0503020204020204" pitchFamily="34" charset="-122"/>
              </a:rPr>
              <a:t>特有性中心在滇、桂地区。</a:t>
            </a:r>
          </a:p>
        </p:txBody>
      </p:sp>
      <p:sp>
        <p:nvSpPr>
          <p:cNvPr id="6" name="椭圆 5"/>
          <p:cNvSpPr/>
          <p:nvPr/>
        </p:nvSpPr>
        <p:spPr>
          <a:xfrm>
            <a:off x="9137571" y="3952955"/>
            <a:ext cx="1069521" cy="693552"/>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9093850" y="3952955"/>
            <a:ext cx="1566315" cy="688984"/>
            <a:chOff x="9232824" y="3775193"/>
            <a:chExt cx="1566315" cy="688984"/>
          </a:xfrm>
        </p:grpSpPr>
        <p:sp>
          <p:nvSpPr>
            <p:cNvPr id="14" name="椭圆 13"/>
            <p:cNvSpPr/>
            <p:nvPr/>
          </p:nvSpPr>
          <p:spPr>
            <a:xfrm>
              <a:off x="9232824" y="3827363"/>
              <a:ext cx="613305" cy="636814"/>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185834" y="3775193"/>
              <a:ext cx="613305" cy="636814"/>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1922283" y="3588202"/>
            <a:ext cx="6013185" cy="553998"/>
          </a:xfrm>
          <a:prstGeom prst="rect">
            <a:avLst/>
          </a:prstGeom>
          <a:noFill/>
        </p:spPr>
        <p:txBody>
          <a:bodyPr wrap="square" rtlCol="0">
            <a:spAutoFit/>
          </a:bodyPr>
          <a:lstStyle/>
          <a:p>
            <a:pPr marL="285750" indent="-285750">
              <a:lnSpc>
                <a:spcPct val="150000"/>
              </a:lnSpc>
              <a:spcBef>
                <a:spcPts val="1200"/>
              </a:spcBef>
              <a:buClr>
                <a:srgbClr val="FFFF00"/>
              </a:buClr>
              <a:buFont typeface="Wingdings" panose="05000000000000000000" pitchFamily="2" charset="2"/>
              <a:buChar char="n"/>
            </a:pPr>
            <a:r>
              <a:rPr lang="zh-CN" altLang="en-US" sz="2000" b="1" dirty="0">
                <a:latin typeface="微软雅黑" panose="020B0503020204020204" pitchFamily="34" charset="-122"/>
                <a:ea typeface="微软雅黑" panose="020B0503020204020204" pitchFamily="34" charset="-122"/>
              </a:rPr>
              <a:t>物种丰富度中心在云南南部和广东北部；</a:t>
            </a:r>
            <a:endParaRPr lang="en-US" altLang="zh-CN" sz="2000" b="1" dirty="0">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C5B1F835-D29E-48D1-8457-38946839949D}"/>
              </a:ext>
            </a:extLst>
          </p:cNvPr>
          <p:cNvSpPr txBox="1"/>
          <p:nvPr/>
        </p:nvSpPr>
        <p:spPr>
          <a:xfrm>
            <a:off x="2302380" y="1456042"/>
            <a:ext cx="3942633" cy="523220"/>
          </a:xfrm>
          <a:prstGeom prst="rect">
            <a:avLst/>
          </a:prstGeom>
          <a:noFill/>
        </p:spPr>
        <p:txBody>
          <a:bodyPr wrap="square" rtlCol="0">
            <a:spAutoFit/>
          </a:bodyPr>
          <a:lstStyle/>
          <a:p>
            <a:r>
              <a:rPr lang="en-US" altLang="zh-CN" sz="28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8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rPr>
              <a:t>中国壳斗科各属的分布</a:t>
            </a:r>
            <a:endParaRPr lang="zh-CN" altLang="en-US" sz="2800" b="1" dirty="0">
              <a:solidFill>
                <a:srgbClr val="FFFF00"/>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矩形 16"/>
          <p:cNvSpPr/>
          <p:nvPr/>
        </p:nvSpPr>
        <p:spPr>
          <a:xfrm>
            <a:off x="1816239" y="1427491"/>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585672ED-A6B1-466C-A52F-FD979DE63FB0}"/>
              </a:ext>
            </a:extLst>
          </p:cNvPr>
          <p:cNvSpPr/>
          <p:nvPr/>
        </p:nvSpPr>
        <p:spPr>
          <a:xfrm>
            <a:off x="1959190" y="5152146"/>
            <a:ext cx="4629011" cy="499624"/>
          </a:xfrm>
          <a:prstGeom prst="rect">
            <a:avLst/>
          </a:prstGeom>
          <a:noFill/>
        </p:spPr>
        <p:txBody>
          <a:bodyPr wrap="square" rtlCol="0">
            <a:spAutoFit/>
          </a:bodyPr>
          <a:lstStyle/>
          <a:p>
            <a:pPr marL="285750" indent="-285750">
              <a:lnSpc>
                <a:spcPct val="150000"/>
              </a:lnSpc>
              <a:spcBef>
                <a:spcPts val="1200"/>
              </a:spcBef>
              <a:buClr>
                <a:srgbClr val="FFFF00"/>
              </a:buClr>
              <a:buFont typeface="Wingdings" panose="05000000000000000000" pitchFamily="2" charset="2"/>
              <a:buChar char="n"/>
            </a:pPr>
            <a:r>
              <a:rPr lang="zh-CN" altLang="en-US" sz="2000" b="1" dirty="0">
                <a:latin typeface="微软雅黑" panose="020B0503020204020204" pitchFamily="34" charset="-122"/>
                <a:ea typeface="微软雅黑" panose="020B0503020204020204" pitchFamily="34" charset="-122"/>
              </a:rPr>
              <a:t>云南地区元江栲替代了栲树、苦楮。</a:t>
            </a:r>
          </a:p>
        </p:txBody>
      </p:sp>
    </p:spTree>
    <p:extLst>
      <p:ext uri="{BB962C8B-B14F-4D97-AF65-F5344CB8AC3E}">
        <p14:creationId xmlns:p14="http://schemas.microsoft.com/office/powerpoint/2010/main" val="149878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500"/>
                            </p:stCondLst>
                            <p:childTnLst>
                              <p:par>
                                <p:cTn id="15" presetID="22" presetClass="entr" presetSubtype="8" fill="hold" grpId="0" nodeType="afterEffect">
                                  <p:stCondLst>
                                    <p:cond delay="10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par>
                          <p:cTn id="18" fill="hold">
                            <p:stCondLst>
                              <p:cond delay="3500"/>
                            </p:stCondLst>
                            <p:childTnLst>
                              <p:par>
                                <p:cTn id="19" presetID="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6" grpId="0" animBg="1"/>
      <p:bldP spid="10"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5B1F835-D29E-48D1-8457-38946839949D}"/>
              </a:ext>
            </a:extLst>
          </p:cNvPr>
          <p:cNvSpPr txBox="1"/>
          <p:nvPr/>
        </p:nvSpPr>
        <p:spPr>
          <a:xfrm>
            <a:off x="2423622" y="2157957"/>
            <a:ext cx="3821391" cy="461665"/>
          </a:xfrm>
          <a:prstGeom prst="rect">
            <a:avLst/>
          </a:prstGeom>
          <a:noFill/>
        </p:spPr>
        <p:txBody>
          <a:bodyPr wrap="square" rtlCol="0">
            <a:spAutoFit/>
          </a:bodyPr>
          <a:lstStyle/>
          <a:p>
            <a:r>
              <a:rPr lang="zh-CN" altLang="en-US" sz="2400" b="1" dirty="0">
                <a:solidFill>
                  <a:srgbClr val="FFFF00"/>
                </a:solidFill>
                <a:latin typeface="微软雅黑" panose="020B0503020204020204" pitchFamily="34" charset="-122"/>
                <a:ea typeface="微软雅黑" panose="020B0503020204020204" pitchFamily="34" charset="-122"/>
              </a:rPr>
              <a:t>青冈属 </a:t>
            </a:r>
            <a:r>
              <a:rPr lang="en-US" altLang="zh-CN" sz="2400" b="1" i="1" dirty="0">
                <a:solidFill>
                  <a:srgbClr val="FFFF00"/>
                </a:solidFill>
                <a:latin typeface="Arial" panose="020B0604020202020204" pitchFamily="34" charset="0"/>
                <a:ea typeface="微软雅黑" panose="020B0503020204020204" pitchFamily="34" charset="-122"/>
                <a:cs typeface="Arial" panose="020B0604020202020204" pitchFamily="34" charset="0"/>
              </a:rPr>
              <a:t>Cyclobalanopsis</a:t>
            </a:r>
            <a:endParaRPr lang="zh-CN" altLang="en-US" sz="2400" b="1" i="1" dirty="0">
              <a:solidFill>
                <a:srgbClr val="FFFF00"/>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
            <a:extLst>
              <a:ext uri="{FF2B5EF4-FFF2-40B4-BE49-F238E27FC236}">
                <a16:creationId xmlns:a16="http://schemas.microsoft.com/office/drawing/2014/main" id="{593E8695-37DB-49DE-9B6F-736DE25B563C}"/>
              </a:ext>
            </a:extLst>
          </p:cNvPr>
          <p:cNvGrpSpPr/>
          <p:nvPr/>
        </p:nvGrpSpPr>
        <p:grpSpPr>
          <a:xfrm>
            <a:off x="7337455" y="2273199"/>
            <a:ext cx="4641582" cy="4373228"/>
            <a:chOff x="516118" y="1496453"/>
            <a:chExt cx="4055882" cy="3865093"/>
          </a:xfrm>
        </p:grpSpPr>
        <p:pic>
          <p:nvPicPr>
            <p:cNvPr id="6" name="图片 5">
              <a:extLst>
                <a:ext uri="{FF2B5EF4-FFF2-40B4-BE49-F238E27FC236}">
                  <a16:creationId xmlns:a16="http://schemas.microsoft.com/office/drawing/2014/main" id="{DE970DBD-2685-492B-B463-DA534B302F35}"/>
                </a:ext>
              </a:extLst>
            </p:cNvPr>
            <p:cNvPicPr/>
            <p:nvPr/>
          </p:nvPicPr>
          <p:blipFill rotWithShape="1">
            <a:blip r:embed="rId2">
              <a:extLst>
                <a:ext uri="{28A0092B-C50C-407E-A947-70E740481C1C}">
                  <a14:useLocalDpi xmlns:a14="http://schemas.microsoft.com/office/drawing/2010/main" val="0"/>
                </a:ext>
              </a:extLst>
            </a:blip>
            <a:srcRect l="62357" t="15329" r="13256" b="45757"/>
            <a:stretch/>
          </p:blipFill>
          <p:spPr bwMode="auto">
            <a:xfrm>
              <a:off x="516118" y="1496453"/>
              <a:ext cx="4055882" cy="3865093"/>
            </a:xfrm>
            <a:prstGeom prst="rect">
              <a:avLst/>
            </a:prstGeom>
            <a:ln>
              <a:noFill/>
            </a:ln>
            <a:extLst>
              <a:ext uri="{53640926-AAD7-44D8-BBD7-CCE9431645EC}">
                <a14:shadowObscured xmlns:a14="http://schemas.microsoft.com/office/drawing/2010/main"/>
              </a:ext>
            </a:extLst>
          </p:spPr>
        </p:pic>
        <p:sp>
          <p:nvSpPr>
            <p:cNvPr id="7" name="矩形 6">
              <a:extLst>
                <a:ext uri="{FF2B5EF4-FFF2-40B4-BE49-F238E27FC236}">
                  <a16:creationId xmlns:a16="http://schemas.microsoft.com/office/drawing/2014/main" id="{81251E9B-0706-4C67-8AA2-ECAF0DD0C019}"/>
                </a:ext>
              </a:extLst>
            </p:cNvPr>
            <p:cNvSpPr/>
            <p:nvPr/>
          </p:nvSpPr>
          <p:spPr>
            <a:xfrm>
              <a:off x="2428052" y="2011700"/>
              <a:ext cx="436729" cy="3516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F8D1A073-6A36-4404-819F-229ECDE19A84}"/>
              </a:ext>
            </a:extLst>
          </p:cNvPr>
          <p:cNvSpPr txBox="1"/>
          <p:nvPr/>
        </p:nvSpPr>
        <p:spPr>
          <a:xfrm>
            <a:off x="1346557" y="3824595"/>
            <a:ext cx="5640075" cy="1477328"/>
          </a:xfrm>
          <a:prstGeom prst="rect">
            <a:avLst/>
          </a:prstGeom>
          <a:noFill/>
        </p:spPr>
        <p:txBody>
          <a:bodyPr wrap="square" rtlCol="0">
            <a:spAutoFit/>
          </a:bodyPr>
          <a:lstStyle>
            <a:defPPr>
              <a:defRPr lang="zh-CN"/>
            </a:defPPr>
            <a:lvl1pPr marL="285750" indent="-285750">
              <a:lnSpc>
                <a:spcPct val="150000"/>
              </a:lnSpc>
              <a:spcBef>
                <a:spcPts val="1200"/>
              </a:spcBef>
              <a:buClr>
                <a:srgbClr val="FFFF00"/>
              </a:buClr>
              <a:buFont typeface="Wingdings" panose="05000000000000000000" pitchFamily="2" charset="2"/>
              <a:buChar char="n"/>
              <a:defRPr sz="2400">
                <a:solidFill>
                  <a:srgbClr val="FFFFFF"/>
                </a:solidFill>
                <a:latin typeface="微软雅黑" panose="020B0503020204020204" pitchFamily="34" charset="-122"/>
                <a:ea typeface="微软雅黑" panose="020B0503020204020204" pitchFamily="34" charset="-122"/>
              </a:defRPr>
            </a:lvl1pPr>
          </a:lstStyle>
          <a:p>
            <a:r>
              <a:rPr lang="zh-CN" altLang="en-US" sz="2000" b="1" dirty="0">
                <a:solidFill>
                  <a:schemeClr val="tx1"/>
                </a:solidFill>
              </a:rPr>
              <a:t>主要分布于中国南半部，只是比石栎属、栲属向北延伸至河南南部的伏牛山和大别山，该树种是广布的青冈（</a:t>
            </a:r>
            <a:r>
              <a:rPr lang="en-US" altLang="zh-CN" sz="2000" b="1" i="1" dirty="0" err="1">
                <a:solidFill>
                  <a:schemeClr val="tx1"/>
                </a:solidFill>
              </a:rPr>
              <a:t>Cyclobalanopsis</a:t>
            </a:r>
            <a:r>
              <a:rPr lang="zh-CN" altLang="en-US" sz="2000" b="1" i="1" dirty="0">
                <a:solidFill>
                  <a:schemeClr val="tx1"/>
                </a:solidFill>
              </a:rPr>
              <a:t> </a:t>
            </a:r>
            <a:r>
              <a:rPr lang="en-US" altLang="zh-CN" sz="2000" b="1" i="1" dirty="0" err="1">
                <a:solidFill>
                  <a:schemeClr val="tx1"/>
                </a:solidFill>
              </a:rPr>
              <a:t>glauca</a:t>
            </a:r>
            <a:r>
              <a:rPr lang="zh-CN" altLang="en-US" sz="2000" b="1" dirty="0">
                <a:solidFill>
                  <a:schemeClr val="tx1"/>
                </a:solidFill>
              </a:rPr>
              <a:t>） </a:t>
            </a:r>
            <a:endParaRPr lang="en-US" altLang="zh-CN" sz="2000" b="1" dirty="0">
              <a:solidFill>
                <a:schemeClr val="tx1"/>
              </a:solidFill>
            </a:endParaRPr>
          </a:p>
        </p:txBody>
      </p:sp>
      <p:sp>
        <p:nvSpPr>
          <p:cNvPr id="11" name="文本框 10"/>
          <p:cNvSpPr txBox="1"/>
          <p:nvPr/>
        </p:nvSpPr>
        <p:spPr>
          <a:xfrm>
            <a:off x="2230581" y="357476"/>
            <a:ext cx="4339650" cy="923330"/>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栎类的地理分布格局</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1884219" y="502067"/>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F8D1A073-6A36-4404-819F-229ECDE19A84}"/>
              </a:ext>
            </a:extLst>
          </p:cNvPr>
          <p:cNvSpPr txBox="1"/>
          <p:nvPr/>
        </p:nvSpPr>
        <p:spPr>
          <a:xfrm>
            <a:off x="1346556" y="2946076"/>
            <a:ext cx="5640075" cy="1015663"/>
          </a:xfrm>
          <a:prstGeom prst="rect">
            <a:avLst/>
          </a:prstGeom>
          <a:noFill/>
        </p:spPr>
        <p:txBody>
          <a:bodyPr wrap="square" rtlCol="0">
            <a:spAutoFit/>
          </a:bodyPr>
          <a:lstStyle>
            <a:defPPr>
              <a:defRPr lang="zh-CN"/>
            </a:defPPr>
            <a:lvl1pPr marL="285750" indent="-285750">
              <a:lnSpc>
                <a:spcPct val="150000"/>
              </a:lnSpc>
              <a:spcBef>
                <a:spcPts val="1200"/>
              </a:spcBef>
              <a:buClr>
                <a:srgbClr val="FFFF00"/>
              </a:buClr>
              <a:buFont typeface="Wingdings" panose="05000000000000000000" pitchFamily="2" charset="2"/>
              <a:buChar char="n"/>
              <a:defRPr sz="2400">
                <a:solidFill>
                  <a:srgbClr val="FFFFFF"/>
                </a:solidFill>
                <a:latin typeface="微软雅黑" panose="020B0503020204020204" pitchFamily="34" charset="-122"/>
                <a:ea typeface="微软雅黑" panose="020B0503020204020204" pitchFamily="34" charset="-122"/>
              </a:defRPr>
            </a:lvl1pPr>
          </a:lstStyle>
          <a:p>
            <a:r>
              <a:rPr lang="zh-CN" altLang="en-US" sz="2000" b="1" dirty="0">
                <a:solidFill>
                  <a:schemeClr val="tx1"/>
                </a:solidFill>
              </a:rPr>
              <a:t>青冈属常被当作栎属的一个亚属，但其分布征却有不同于栎属的特点；</a:t>
            </a:r>
            <a:endParaRPr lang="en-US" altLang="zh-CN" sz="2000" b="1" dirty="0">
              <a:solidFill>
                <a:schemeClr val="tx1"/>
              </a:solidFill>
            </a:endParaRPr>
          </a:p>
        </p:txBody>
      </p:sp>
      <p:grpSp>
        <p:nvGrpSpPr>
          <p:cNvPr id="13" name="组合 12"/>
          <p:cNvGrpSpPr/>
          <p:nvPr/>
        </p:nvGrpSpPr>
        <p:grpSpPr>
          <a:xfrm>
            <a:off x="8537725" y="283326"/>
            <a:ext cx="2703790" cy="1802527"/>
            <a:chOff x="1823032" y="4962382"/>
            <a:chExt cx="2703790" cy="1802527"/>
          </a:xfrm>
        </p:grpSpPr>
        <p:pic>
          <p:nvPicPr>
            <p:cNvPr id="3" name="图片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23032" y="4962382"/>
              <a:ext cx="2703790" cy="1802527"/>
            </a:xfrm>
            <a:prstGeom prst="rect">
              <a:avLst/>
            </a:prstGeom>
          </p:spPr>
        </p:pic>
        <p:sp>
          <p:nvSpPr>
            <p:cNvPr id="4" name="矩形 3"/>
            <p:cNvSpPr/>
            <p:nvPr/>
          </p:nvSpPr>
          <p:spPr>
            <a:xfrm>
              <a:off x="1884219" y="6048401"/>
              <a:ext cx="580315" cy="646331"/>
            </a:xfrm>
            <a:prstGeom prst="rect">
              <a:avLst/>
            </a:prstGeom>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rPr>
                <a:t>青冈</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10" name="椭圆 9"/>
          <p:cNvSpPr/>
          <p:nvPr/>
        </p:nvSpPr>
        <p:spPr>
          <a:xfrm>
            <a:off x="9740055" y="3230876"/>
            <a:ext cx="697653" cy="358987"/>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C5B1F835-D29E-48D1-8457-38946839949D}"/>
              </a:ext>
            </a:extLst>
          </p:cNvPr>
          <p:cNvSpPr txBox="1"/>
          <p:nvPr/>
        </p:nvSpPr>
        <p:spPr>
          <a:xfrm>
            <a:off x="2302380" y="1456042"/>
            <a:ext cx="3942633" cy="523220"/>
          </a:xfrm>
          <a:prstGeom prst="rect">
            <a:avLst/>
          </a:prstGeom>
          <a:noFill/>
        </p:spPr>
        <p:txBody>
          <a:bodyPr wrap="square" rtlCol="0">
            <a:spAutoFit/>
          </a:bodyPr>
          <a:lstStyle/>
          <a:p>
            <a:r>
              <a:rPr lang="en-US" altLang="zh-CN" sz="28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8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rPr>
              <a:t>中国壳斗科各属的分布</a:t>
            </a:r>
            <a:endParaRPr lang="zh-CN" altLang="en-US" sz="2800" b="1" dirty="0">
              <a:solidFill>
                <a:srgbClr val="FFFF00"/>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矩形 14"/>
          <p:cNvSpPr/>
          <p:nvPr/>
        </p:nvSpPr>
        <p:spPr>
          <a:xfrm>
            <a:off x="1816239" y="1427491"/>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3154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childTnLst>
                          </p:cTn>
                        </p:par>
                        <p:par>
                          <p:cTn id="14" fill="hold">
                            <p:stCondLst>
                              <p:cond delay="275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5B1F835-D29E-48D1-8457-38946839949D}"/>
              </a:ext>
            </a:extLst>
          </p:cNvPr>
          <p:cNvSpPr txBox="1"/>
          <p:nvPr/>
        </p:nvSpPr>
        <p:spPr>
          <a:xfrm>
            <a:off x="2078183" y="2262355"/>
            <a:ext cx="3823869" cy="461665"/>
          </a:xfrm>
          <a:prstGeom prst="rect">
            <a:avLst/>
          </a:prstGeom>
          <a:noFill/>
        </p:spPr>
        <p:txBody>
          <a:bodyPr wrap="square" rtlCol="0">
            <a:spAutoFit/>
          </a:bodyPr>
          <a:lstStyle/>
          <a:p>
            <a:r>
              <a:rPr lang="zh-CN" altLang="en-US" sz="2400" b="1" dirty="0">
                <a:solidFill>
                  <a:srgbClr val="FFFF00"/>
                </a:solidFill>
                <a:latin typeface="微软雅黑" panose="020B0503020204020204" pitchFamily="34" charset="-122"/>
                <a:ea typeface="微软雅黑" panose="020B0503020204020204" pitchFamily="34" charset="-122"/>
              </a:rPr>
              <a:t>青冈属 </a:t>
            </a:r>
            <a:r>
              <a:rPr lang="en-US" altLang="zh-CN" sz="2400" b="1" i="1" dirty="0">
                <a:solidFill>
                  <a:srgbClr val="FFFF00"/>
                </a:solidFill>
                <a:latin typeface="Arial" panose="020B0604020202020204" pitchFamily="34" charset="0"/>
                <a:ea typeface="微软雅黑" panose="020B0503020204020204" pitchFamily="34" charset="-122"/>
                <a:cs typeface="Arial" panose="020B0604020202020204" pitchFamily="34" charset="0"/>
              </a:rPr>
              <a:t>Cyclobalanopsis</a:t>
            </a:r>
            <a:endParaRPr lang="zh-CN" altLang="en-US" sz="2400" b="1" i="1" dirty="0">
              <a:solidFill>
                <a:srgbClr val="FFFF00"/>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
            <a:extLst>
              <a:ext uri="{FF2B5EF4-FFF2-40B4-BE49-F238E27FC236}">
                <a16:creationId xmlns:a16="http://schemas.microsoft.com/office/drawing/2014/main" id="{593E8695-37DB-49DE-9B6F-736DE25B563C}"/>
              </a:ext>
            </a:extLst>
          </p:cNvPr>
          <p:cNvGrpSpPr/>
          <p:nvPr/>
        </p:nvGrpSpPr>
        <p:grpSpPr>
          <a:xfrm>
            <a:off x="6852739" y="1280806"/>
            <a:ext cx="5142322" cy="4900427"/>
            <a:chOff x="516118" y="1496453"/>
            <a:chExt cx="4055882" cy="3865093"/>
          </a:xfrm>
        </p:grpSpPr>
        <p:pic>
          <p:nvPicPr>
            <p:cNvPr id="6" name="图片 5">
              <a:extLst>
                <a:ext uri="{FF2B5EF4-FFF2-40B4-BE49-F238E27FC236}">
                  <a16:creationId xmlns:a16="http://schemas.microsoft.com/office/drawing/2014/main" id="{DE970DBD-2685-492B-B463-DA534B302F35}"/>
                </a:ext>
              </a:extLst>
            </p:cNvPr>
            <p:cNvPicPr/>
            <p:nvPr/>
          </p:nvPicPr>
          <p:blipFill rotWithShape="1">
            <a:blip r:embed="rId2">
              <a:extLst>
                <a:ext uri="{28A0092B-C50C-407E-A947-70E740481C1C}">
                  <a14:useLocalDpi xmlns:a14="http://schemas.microsoft.com/office/drawing/2010/main" val="0"/>
                </a:ext>
              </a:extLst>
            </a:blip>
            <a:srcRect l="62357" t="15329" r="13256" b="45757"/>
            <a:stretch/>
          </p:blipFill>
          <p:spPr bwMode="auto">
            <a:xfrm>
              <a:off x="516118" y="1496453"/>
              <a:ext cx="4055882" cy="3865093"/>
            </a:xfrm>
            <a:prstGeom prst="rect">
              <a:avLst/>
            </a:prstGeom>
            <a:ln>
              <a:noFill/>
            </a:ln>
            <a:extLst>
              <a:ext uri="{53640926-AAD7-44D8-BBD7-CCE9431645EC}">
                <a14:shadowObscured xmlns:a14="http://schemas.microsoft.com/office/drawing/2010/main"/>
              </a:ext>
            </a:extLst>
          </p:spPr>
        </p:pic>
        <p:sp>
          <p:nvSpPr>
            <p:cNvPr id="7" name="矩形 6">
              <a:extLst>
                <a:ext uri="{FF2B5EF4-FFF2-40B4-BE49-F238E27FC236}">
                  <a16:creationId xmlns:a16="http://schemas.microsoft.com/office/drawing/2014/main" id="{81251E9B-0706-4C67-8AA2-ECAF0DD0C019}"/>
                </a:ext>
              </a:extLst>
            </p:cNvPr>
            <p:cNvSpPr/>
            <p:nvPr/>
          </p:nvSpPr>
          <p:spPr>
            <a:xfrm>
              <a:off x="2428052" y="2011700"/>
              <a:ext cx="436729" cy="3516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F8D1A073-6A36-4404-819F-229ECDE19A84}"/>
              </a:ext>
            </a:extLst>
          </p:cNvPr>
          <p:cNvSpPr txBox="1"/>
          <p:nvPr/>
        </p:nvSpPr>
        <p:spPr>
          <a:xfrm>
            <a:off x="1519791" y="2889208"/>
            <a:ext cx="5199204" cy="2500172"/>
          </a:xfrm>
          <a:prstGeom prst="rect">
            <a:avLst/>
          </a:prstGeom>
          <a:noFill/>
        </p:spPr>
        <p:txBody>
          <a:bodyPr wrap="square" rtlCol="0">
            <a:spAutoFit/>
          </a:bodyPr>
          <a:lstStyle>
            <a:defPPr>
              <a:defRPr lang="zh-CN"/>
            </a:defPPr>
            <a:lvl1pPr marL="285750" indent="-285750">
              <a:lnSpc>
                <a:spcPct val="150000"/>
              </a:lnSpc>
              <a:spcBef>
                <a:spcPts val="1200"/>
              </a:spcBef>
              <a:buClr>
                <a:srgbClr val="FFFF00"/>
              </a:buClr>
              <a:buFont typeface="Wingdings" panose="05000000000000000000" pitchFamily="2" charset="2"/>
              <a:buChar char="n"/>
              <a:defRPr sz="2400">
                <a:solidFill>
                  <a:srgbClr val="FFFFFF"/>
                </a:solidFill>
                <a:latin typeface="微软雅黑" panose="020B0503020204020204" pitchFamily="34" charset="-122"/>
                <a:ea typeface="微软雅黑" panose="020B0503020204020204" pitchFamily="34" charset="-122"/>
              </a:defRPr>
            </a:lvl1pPr>
          </a:lstStyle>
          <a:p>
            <a:r>
              <a:rPr lang="zh-CN" altLang="en-US" sz="2000" b="1" dirty="0">
                <a:solidFill>
                  <a:schemeClr val="tx1"/>
                </a:solidFill>
              </a:rPr>
              <a:t>与栲属植物相似，云南南部、广西西南部和东北部、广东北部和海南西南部种的数量较多，形成多个分布中心。</a:t>
            </a:r>
            <a:endParaRPr lang="en-US" altLang="zh-CN" sz="2000" b="1" dirty="0">
              <a:solidFill>
                <a:schemeClr val="tx1"/>
              </a:solidFill>
            </a:endParaRPr>
          </a:p>
          <a:p>
            <a:r>
              <a:rPr lang="zh-CN" altLang="en-US" sz="2000" b="1" dirty="0">
                <a:solidFill>
                  <a:schemeClr val="tx1"/>
                </a:solidFill>
              </a:rPr>
              <a:t>这些多样化中心更加分散与栲属植物略有不同；</a:t>
            </a:r>
            <a:endParaRPr lang="en-US" altLang="zh-CN" sz="2000" b="1" dirty="0">
              <a:solidFill>
                <a:schemeClr val="tx1"/>
              </a:solidFill>
            </a:endParaRPr>
          </a:p>
        </p:txBody>
      </p:sp>
      <p:sp>
        <p:nvSpPr>
          <p:cNvPr id="3" name="椭圆 2"/>
          <p:cNvSpPr/>
          <p:nvPr/>
        </p:nvSpPr>
        <p:spPr>
          <a:xfrm>
            <a:off x="8523514" y="4139294"/>
            <a:ext cx="1869622" cy="987878"/>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3BD05FFF-D2FA-43BA-831D-59F8153441DB}"/>
              </a:ext>
            </a:extLst>
          </p:cNvPr>
          <p:cNvSpPr txBox="1"/>
          <p:nvPr/>
        </p:nvSpPr>
        <p:spPr>
          <a:xfrm>
            <a:off x="2230581" y="357476"/>
            <a:ext cx="4339650" cy="923330"/>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栎类的地理分布格局</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592189AF-01E8-4E1D-87E6-297CDF127880}"/>
              </a:ext>
            </a:extLst>
          </p:cNvPr>
          <p:cNvSpPr/>
          <p:nvPr/>
        </p:nvSpPr>
        <p:spPr>
          <a:xfrm>
            <a:off x="1884219" y="502067"/>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2BD5DFB0-BC30-40C8-B492-948511EBC387}"/>
              </a:ext>
            </a:extLst>
          </p:cNvPr>
          <p:cNvSpPr txBox="1"/>
          <p:nvPr/>
        </p:nvSpPr>
        <p:spPr>
          <a:xfrm>
            <a:off x="2302380" y="1456042"/>
            <a:ext cx="3942633" cy="523220"/>
          </a:xfrm>
          <a:prstGeom prst="rect">
            <a:avLst/>
          </a:prstGeom>
          <a:noFill/>
        </p:spPr>
        <p:txBody>
          <a:bodyPr wrap="square" rtlCol="0">
            <a:spAutoFit/>
          </a:bodyPr>
          <a:lstStyle/>
          <a:p>
            <a:r>
              <a:rPr lang="en-US" altLang="zh-CN" sz="28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8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rPr>
              <a:t>中国壳斗科各属的分布</a:t>
            </a:r>
            <a:endParaRPr lang="zh-CN" altLang="en-US" sz="2800" b="1" dirty="0">
              <a:solidFill>
                <a:srgbClr val="FFFF00"/>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矩形 14">
            <a:extLst>
              <a:ext uri="{FF2B5EF4-FFF2-40B4-BE49-F238E27FC236}">
                <a16:creationId xmlns:a16="http://schemas.microsoft.com/office/drawing/2014/main" id="{9B9CD8B2-0C8C-46C8-A15E-098C5172E6E1}"/>
              </a:ext>
            </a:extLst>
          </p:cNvPr>
          <p:cNvSpPr/>
          <p:nvPr/>
        </p:nvSpPr>
        <p:spPr>
          <a:xfrm>
            <a:off x="1816239" y="1427491"/>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5298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 presetClass="entr" presetSubtype="4"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83528" y="2479963"/>
            <a:ext cx="6300123" cy="825419"/>
          </a:xfrm>
          <a:prstGeom prst="rect">
            <a:avLst/>
          </a:prstGeom>
          <a:noFill/>
        </p:spPr>
        <p:txBody>
          <a:bodyPr wrap="none" rtlCol="0">
            <a:spAutoFit/>
          </a:bodyPr>
          <a:lstStyle/>
          <a:p>
            <a:pPr>
              <a:lnSpc>
                <a:spcPct val="150000"/>
              </a:lnSpc>
            </a:pPr>
            <a:r>
              <a:rPr lang="zh-CN" altLang="en-US" sz="3600" b="1" dirty="0">
                <a:solidFill>
                  <a:srgbClr val="FFFF00"/>
                </a:solidFill>
                <a:latin typeface="微软雅黑" panose="020B0503020204020204" pitchFamily="34" charset="-122"/>
                <a:ea typeface="微软雅黑" panose="020B0503020204020204" pitchFamily="34" charset="-122"/>
              </a:rPr>
              <a:t>一、壳斗科的分类与系统发育</a:t>
            </a:r>
            <a:endParaRPr lang="en-US" altLang="zh-CN" sz="3600" b="1" dirty="0">
              <a:solidFill>
                <a:srgbClr val="FFFF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43102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5B1F835-D29E-48D1-8457-38946839949D}"/>
              </a:ext>
            </a:extLst>
          </p:cNvPr>
          <p:cNvSpPr txBox="1"/>
          <p:nvPr/>
        </p:nvSpPr>
        <p:spPr>
          <a:xfrm>
            <a:off x="2394311" y="2192090"/>
            <a:ext cx="2950412" cy="461665"/>
          </a:xfrm>
          <a:prstGeom prst="rect">
            <a:avLst/>
          </a:prstGeom>
          <a:noFill/>
        </p:spPr>
        <p:txBody>
          <a:bodyPr wrap="square" rtlCol="0">
            <a:spAutoFit/>
          </a:bodyPr>
          <a:lstStyle/>
          <a:p>
            <a:r>
              <a:rPr lang="zh-CN" altLang="en-US" sz="2400" b="1" dirty="0">
                <a:solidFill>
                  <a:srgbClr val="FFFF00"/>
                </a:solidFill>
                <a:latin typeface="微软雅黑" panose="020B0503020204020204" pitchFamily="34" charset="-122"/>
                <a:ea typeface="微软雅黑" panose="020B0503020204020204" pitchFamily="34" charset="-122"/>
              </a:rPr>
              <a:t>石栎属 </a:t>
            </a:r>
            <a:r>
              <a:rPr lang="en-US" altLang="zh-CN" sz="2400" b="1" i="1" dirty="0">
                <a:solidFill>
                  <a:srgbClr val="FFFF00"/>
                </a:solidFill>
                <a:latin typeface="Arial" panose="020B0604020202020204" pitchFamily="34" charset="0"/>
                <a:ea typeface="微软雅黑" panose="020B0503020204020204" pitchFamily="34" charset="-122"/>
                <a:cs typeface="Arial" panose="020B0604020202020204" pitchFamily="34" charset="0"/>
              </a:rPr>
              <a:t>Lithocarpus</a:t>
            </a:r>
            <a:endParaRPr lang="zh-CN" altLang="en-US" sz="2400" b="1" i="1" dirty="0">
              <a:solidFill>
                <a:srgbClr val="FFFF00"/>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7">
            <a:extLst>
              <a:ext uri="{FF2B5EF4-FFF2-40B4-BE49-F238E27FC236}">
                <a16:creationId xmlns:a16="http://schemas.microsoft.com/office/drawing/2014/main" id="{96F6BC45-0548-4C6B-B56C-C2B927FDA946}"/>
              </a:ext>
            </a:extLst>
          </p:cNvPr>
          <p:cNvSpPr txBox="1"/>
          <p:nvPr/>
        </p:nvSpPr>
        <p:spPr>
          <a:xfrm>
            <a:off x="1747961" y="2983557"/>
            <a:ext cx="4895106" cy="1169551"/>
          </a:xfrm>
          <a:prstGeom prst="rect">
            <a:avLst/>
          </a:prstGeom>
          <a:noFill/>
        </p:spPr>
        <p:txBody>
          <a:bodyPr wrap="square" rtlCol="0">
            <a:spAutoFit/>
          </a:bodyPr>
          <a:lstStyle>
            <a:defPPr>
              <a:defRPr lang="zh-CN"/>
            </a:defPPr>
            <a:lvl1pPr marL="285750" indent="-285750">
              <a:lnSpc>
                <a:spcPct val="150000"/>
              </a:lnSpc>
              <a:spcBef>
                <a:spcPts val="1200"/>
              </a:spcBef>
              <a:buClr>
                <a:srgbClr val="FFFF00"/>
              </a:buClr>
              <a:buFont typeface="Wingdings" panose="05000000000000000000" pitchFamily="2" charset="2"/>
              <a:buChar char="n"/>
              <a:defRPr sz="2400">
                <a:solidFill>
                  <a:srgbClr val="FFFFFF"/>
                </a:solidFill>
                <a:latin typeface="微软雅黑" panose="020B0503020204020204" pitchFamily="34" charset="-122"/>
                <a:ea typeface="微软雅黑" panose="020B0503020204020204" pitchFamily="34" charset="-122"/>
              </a:defRPr>
            </a:lvl1pPr>
          </a:lstStyle>
          <a:p>
            <a:r>
              <a:rPr lang="zh-CN" altLang="en-US" sz="2000" b="1" dirty="0">
                <a:solidFill>
                  <a:schemeClr val="tx1"/>
                </a:solidFill>
              </a:rPr>
              <a:t>壳斗科植物中种数最多的属；</a:t>
            </a:r>
            <a:endParaRPr lang="en-US" altLang="zh-CN" sz="2000" b="1" dirty="0">
              <a:solidFill>
                <a:schemeClr val="tx1"/>
              </a:solidFill>
            </a:endParaRPr>
          </a:p>
          <a:p>
            <a:pPr marL="0" indent="0">
              <a:buNone/>
            </a:pPr>
            <a:endParaRPr lang="zh-CN" altLang="en-US" sz="2000" b="1" dirty="0">
              <a:solidFill>
                <a:schemeClr val="tx1"/>
              </a:solidFill>
            </a:endParaRPr>
          </a:p>
        </p:txBody>
      </p:sp>
      <p:sp>
        <p:nvSpPr>
          <p:cNvPr id="11" name="文本框 10">
            <a:extLst>
              <a:ext uri="{FF2B5EF4-FFF2-40B4-BE49-F238E27FC236}">
                <a16:creationId xmlns:a16="http://schemas.microsoft.com/office/drawing/2014/main" id="{96F6BC45-0548-4C6B-B56C-C2B927FDA946}"/>
              </a:ext>
            </a:extLst>
          </p:cNvPr>
          <p:cNvSpPr txBox="1"/>
          <p:nvPr/>
        </p:nvSpPr>
        <p:spPr>
          <a:xfrm>
            <a:off x="1785274" y="3453194"/>
            <a:ext cx="3810244" cy="553998"/>
          </a:xfrm>
          <a:prstGeom prst="rect">
            <a:avLst/>
          </a:prstGeom>
          <a:noFill/>
        </p:spPr>
        <p:txBody>
          <a:bodyPr wrap="square" rtlCol="0">
            <a:spAutoFit/>
          </a:bodyPr>
          <a:lstStyle>
            <a:defPPr>
              <a:defRPr lang="zh-CN"/>
            </a:defPPr>
            <a:lvl1pPr marL="285750" indent="-285750">
              <a:lnSpc>
                <a:spcPct val="150000"/>
              </a:lnSpc>
              <a:spcBef>
                <a:spcPts val="1200"/>
              </a:spcBef>
              <a:buClr>
                <a:srgbClr val="FFFF00"/>
              </a:buClr>
              <a:buFont typeface="Wingdings" panose="05000000000000000000" pitchFamily="2" charset="2"/>
              <a:buChar char="n"/>
              <a:defRPr sz="2400">
                <a:solidFill>
                  <a:srgbClr val="FFFFFF"/>
                </a:solidFill>
                <a:latin typeface="微软雅黑" panose="020B0503020204020204" pitchFamily="34" charset="-122"/>
                <a:ea typeface="微软雅黑" panose="020B0503020204020204" pitchFamily="34" charset="-122"/>
              </a:defRPr>
            </a:lvl1pPr>
          </a:lstStyle>
          <a:p>
            <a:r>
              <a:rPr lang="zh-CN" altLang="en-US" sz="2000" b="1" dirty="0">
                <a:solidFill>
                  <a:schemeClr val="tx1"/>
                </a:solidFill>
              </a:rPr>
              <a:t>物种丰富度中心在云南；</a:t>
            </a:r>
            <a:endParaRPr lang="en-US" altLang="zh-CN" sz="2000" b="1" dirty="0">
              <a:solidFill>
                <a:schemeClr val="tx1"/>
              </a:solidFill>
            </a:endParaRPr>
          </a:p>
        </p:txBody>
      </p:sp>
      <p:sp>
        <p:nvSpPr>
          <p:cNvPr id="9" name="矩形 8"/>
          <p:cNvSpPr/>
          <p:nvPr/>
        </p:nvSpPr>
        <p:spPr>
          <a:xfrm>
            <a:off x="1785274" y="3944095"/>
            <a:ext cx="4750991" cy="1481342"/>
          </a:xfrm>
          <a:prstGeom prst="rect">
            <a:avLst/>
          </a:prstGeom>
          <a:noFill/>
        </p:spPr>
        <p:txBody>
          <a:bodyPr wrap="square" rtlCol="0">
            <a:spAutoFit/>
          </a:bodyPr>
          <a:lstStyle/>
          <a:p>
            <a:pPr marL="285750" indent="-285750">
              <a:lnSpc>
                <a:spcPct val="150000"/>
              </a:lnSpc>
              <a:spcBef>
                <a:spcPts val="1200"/>
              </a:spcBef>
              <a:buClr>
                <a:srgbClr val="FFFF00"/>
              </a:buClr>
              <a:buFont typeface="Wingdings" panose="05000000000000000000" pitchFamily="2" charset="2"/>
              <a:buChar char="n"/>
            </a:pPr>
            <a:r>
              <a:rPr lang="zh-CN" altLang="en-US" sz="2000" b="1" dirty="0">
                <a:latin typeface="微软雅黑" panose="020B0503020204020204" pitchFamily="34" charset="-122"/>
                <a:ea typeface="微软雅黑" panose="020B0503020204020204" pitchFamily="34" charset="-122"/>
              </a:rPr>
              <a:t>其空间分布与青冈属、栲属相似。分布北限在秦岭南坡，即陕西与甘肃的南部。</a:t>
            </a:r>
          </a:p>
        </p:txBody>
      </p:sp>
      <p:grpSp>
        <p:nvGrpSpPr>
          <p:cNvPr id="14" name="组合 13"/>
          <p:cNvGrpSpPr/>
          <p:nvPr/>
        </p:nvGrpSpPr>
        <p:grpSpPr>
          <a:xfrm>
            <a:off x="6596484" y="1537182"/>
            <a:ext cx="5460227" cy="4813825"/>
            <a:chOff x="6351815" y="1018724"/>
            <a:chExt cx="5460227" cy="4813825"/>
          </a:xfrm>
        </p:grpSpPr>
        <p:grpSp>
          <p:nvGrpSpPr>
            <p:cNvPr id="2" name="组合 1">
              <a:extLst>
                <a:ext uri="{FF2B5EF4-FFF2-40B4-BE49-F238E27FC236}">
                  <a16:creationId xmlns:a16="http://schemas.microsoft.com/office/drawing/2014/main" id="{BC306B6D-D0FA-4029-8D8B-E670E688A7CD}"/>
                </a:ext>
              </a:extLst>
            </p:cNvPr>
            <p:cNvGrpSpPr/>
            <p:nvPr/>
          </p:nvGrpSpPr>
          <p:grpSpPr>
            <a:xfrm>
              <a:off x="6351815" y="1018724"/>
              <a:ext cx="5460227" cy="4813825"/>
              <a:chOff x="516119" y="1709382"/>
              <a:chExt cx="3901058" cy="3439236"/>
            </a:xfrm>
          </p:grpSpPr>
          <p:pic>
            <p:nvPicPr>
              <p:cNvPr id="6" name="图片 5">
                <a:extLst>
                  <a:ext uri="{FF2B5EF4-FFF2-40B4-BE49-F238E27FC236}">
                    <a16:creationId xmlns:a16="http://schemas.microsoft.com/office/drawing/2014/main" id="{EBC91187-F930-4181-AFB2-1BD180F04DA5}"/>
                  </a:ext>
                </a:extLst>
              </p:cNvPr>
              <p:cNvPicPr/>
              <p:nvPr/>
            </p:nvPicPr>
            <p:blipFill rotWithShape="1">
              <a:blip r:embed="rId2">
                <a:extLst>
                  <a:ext uri="{28A0092B-C50C-407E-A947-70E740481C1C}">
                    <a14:useLocalDpi xmlns:a14="http://schemas.microsoft.com/office/drawing/2010/main" val="0"/>
                  </a:ext>
                </a:extLst>
              </a:blip>
              <a:srcRect l="13869" t="53241" r="58331" b="5722"/>
              <a:stretch/>
            </p:blipFill>
            <p:spPr bwMode="auto">
              <a:xfrm>
                <a:off x="516119" y="1709382"/>
                <a:ext cx="3901058" cy="3439236"/>
              </a:xfrm>
              <a:prstGeom prst="rect">
                <a:avLst/>
              </a:prstGeom>
              <a:ln>
                <a:noFill/>
              </a:ln>
              <a:extLst>
                <a:ext uri="{53640926-AAD7-44D8-BBD7-CCE9431645EC}">
                  <a14:shadowObscured xmlns:a14="http://schemas.microsoft.com/office/drawing/2010/main"/>
                </a:ext>
              </a:extLst>
            </p:spPr>
          </p:pic>
          <p:sp>
            <p:nvSpPr>
              <p:cNvPr id="7" name="矩形 6">
                <a:extLst>
                  <a:ext uri="{FF2B5EF4-FFF2-40B4-BE49-F238E27FC236}">
                    <a16:creationId xmlns:a16="http://schemas.microsoft.com/office/drawing/2014/main" id="{3266D912-9FDC-4D6E-9712-50D6E3878041}"/>
                  </a:ext>
                </a:extLst>
              </p:cNvPr>
              <p:cNvSpPr/>
              <p:nvPr/>
            </p:nvSpPr>
            <p:spPr>
              <a:xfrm>
                <a:off x="2248283" y="2189121"/>
                <a:ext cx="436729" cy="3516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9378091" y="4572000"/>
              <a:ext cx="2144685" cy="369332"/>
            </a:xfrm>
            <a:prstGeom prst="rect">
              <a:avLst/>
            </a:prstGeom>
            <a:solidFill>
              <a:schemeClr val="bg1"/>
            </a:solidFill>
          </p:spPr>
          <p:txBody>
            <a:bodyPr wrap="square" rtlCol="0">
              <a:spAutoFit/>
            </a:bodyPr>
            <a:lstStyle/>
            <a:p>
              <a:r>
                <a:rPr lang="zh-CN" altLang="en-US" b="1" dirty="0"/>
                <a:t>石栎属 </a:t>
              </a:r>
              <a:r>
                <a:rPr lang="en-US" altLang="zh-CN" b="1" i="1" dirty="0"/>
                <a:t>Lithocarpus</a:t>
              </a:r>
              <a:endParaRPr lang="zh-CN" altLang="en-US" b="1" i="1" dirty="0"/>
            </a:p>
          </p:txBody>
        </p:sp>
        <p:sp>
          <p:nvSpPr>
            <p:cNvPr id="13" name="椭圆 12"/>
            <p:cNvSpPr/>
            <p:nvPr/>
          </p:nvSpPr>
          <p:spPr>
            <a:xfrm rot="1278161">
              <a:off x="7535636" y="3216729"/>
              <a:ext cx="644978" cy="326571"/>
            </a:xfrm>
            <a:prstGeom prst="ellipse">
              <a:avLst/>
            </a:prstGeom>
            <a:solidFill>
              <a:srgbClr val="EBE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p:nvSpPr>
        <p:spPr>
          <a:xfrm>
            <a:off x="8710335" y="4350713"/>
            <a:ext cx="865414" cy="736632"/>
          </a:xfrm>
          <a:prstGeom prst="ellipse">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1788499">
            <a:off x="9057910" y="3835780"/>
            <a:ext cx="1037183" cy="346126"/>
          </a:xfrm>
          <a:prstGeom prst="ellipse">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F78F2333-3AC8-4106-8976-341B842BDF7A}"/>
              </a:ext>
            </a:extLst>
          </p:cNvPr>
          <p:cNvSpPr txBox="1"/>
          <p:nvPr/>
        </p:nvSpPr>
        <p:spPr>
          <a:xfrm>
            <a:off x="2230581" y="357476"/>
            <a:ext cx="4339650" cy="923330"/>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栎类的地理分布格局</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647DEBF9-CAB5-46EA-B2AE-6007DBB309EA}"/>
              </a:ext>
            </a:extLst>
          </p:cNvPr>
          <p:cNvSpPr/>
          <p:nvPr/>
        </p:nvSpPr>
        <p:spPr>
          <a:xfrm>
            <a:off x="1884219" y="502067"/>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51925442-6EE7-44BC-A9E5-0F8407267EB0}"/>
              </a:ext>
            </a:extLst>
          </p:cNvPr>
          <p:cNvSpPr txBox="1"/>
          <p:nvPr/>
        </p:nvSpPr>
        <p:spPr>
          <a:xfrm>
            <a:off x="2302380" y="1456042"/>
            <a:ext cx="3942633" cy="523220"/>
          </a:xfrm>
          <a:prstGeom prst="rect">
            <a:avLst/>
          </a:prstGeom>
          <a:noFill/>
        </p:spPr>
        <p:txBody>
          <a:bodyPr wrap="square" rtlCol="0">
            <a:spAutoFit/>
          </a:bodyPr>
          <a:lstStyle/>
          <a:p>
            <a:r>
              <a:rPr lang="en-US" altLang="zh-CN" sz="28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800" b="1" dirty="0">
                <a:solidFill>
                  <a:srgbClr val="FFFF00"/>
                </a:solidFill>
                <a:latin typeface="微软雅黑" panose="020B0503020204020204" pitchFamily="34" charset="-122"/>
                <a:ea typeface="微软雅黑" panose="020B0503020204020204" pitchFamily="34" charset="-122"/>
                <a:cs typeface="Arial" panose="020B0604020202020204" pitchFamily="34" charset="0"/>
              </a:rPr>
              <a:t>中国壳斗科各属的分布</a:t>
            </a:r>
            <a:endParaRPr lang="zh-CN" altLang="en-US" sz="2800" b="1" dirty="0">
              <a:solidFill>
                <a:srgbClr val="FFFF00"/>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矩形 21">
            <a:extLst>
              <a:ext uri="{FF2B5EF4-FFF2-40B4-BE49-F238E27FC236}">
                <a16:creationId xmlns:a16="http://schemas.microsoft.com/office/drawing/2014/main" id="{29D60263-F2A8-469E-ACA1-FB8345900DD8}"/>
              </a:ext>
            </a:extLst>
          </p:cNvPr>
          <p:cNvSpPr/>
          <p:nvPr/>
        </p:nvSpPr>
        <p:spPr>
          <a:xfrm>
            <a:off x="1816239" y="1427491"/>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3" name="矩形 22">
            <a:extLst>
              <a:ext uri="{FF2B5EF4-FFF2-40B4-BE49-F238E27FC236}">
                <a16:creationId xmlns:a16="http://schemas.microsoft.com/office/drawing/2014/main" id="{39F5170E-D71E-485A-B648-F33744D8A1EA}"/>
              </a:ext>
            </a:extLst>
          </p:cNvPr>
          <p:cNvSpPr/>
          <p:nvPr/>
        </p:nvSpPr>
        <p:spPr>
          <a:xfrm>
            <a:off x="1798777" y="5332925"/>
            <a:ext cx="4629011" cy="499624"/>
          </a:xfrm>
          <a:prstGeom prst="rect">
            <a:avLst/>
          </a:prstGeom>
          <a:noFill/>
        </p:spPr>
        <p:txBody>
          <a:bodyPr wrap="square" rtlCol="0">
            <a:spAutoFit/>
          </a:bodyPr>
          <a:lstStyle/>
          <a:p>
            <a:pPr marL="285750" indent="-285750">
              <a:lnSpc>
                <a:spcPct val="150000"/>
              </a:lnSpc>
              <a:spcBef>
                <a:spcPts val="1200"/>
              </a:spcBef>
              <a:buClr>
                <a:srgbClr val="FFFF00"/>
              </a:buClr>
              <a:buFont typeface="Wingdings" panose="05000000000000000000" pitchFamily="2" charset="2"/>
              <a:buChar char="n"/>
            </a:pPr>
            <a:r>
              <a:rPr lang="zh-CN" altLang="en-US" sz="2000" b="1" dirty="0">
                <a:latin typeface="微软雅黑" panose="020B0503020204020204" pitchFamily="34" charset="-122"/>
                <a:ea typeface="微软雅黑" panose="020B0503020204020204" pitchFamily="34" charset="-122"/>
              </a:rPr>
              <a:t>云南地区多变石栎替代了石栎。</a:t>
            </a:r>
          </a:p>
        </p:txBody>
      </p:sp>
    </p:spTree>
    <p:extLst>
      <p:ext uri="{BB962C8B-B14F-4D97-AF65-F5344CB8AC3E}">
        <p14:creationId xmlns:p14="http://schemas.microsoft.com/office/powerpoint/2010/main" val="92815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1000"/>
                                        <p:tgtEl>
                                          <p:spTgt spid="11"/>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0" grpId="0" animBg="1"/>
      <p:bldP spid="16" grpId="0" animBg="1"/>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19787" y="3108960"/>
            <a:ext cx="646331" cy="369332"/>
          </a:xfrm>
          <a:prstGeom prst="rect">
            <a:avLst/>
          </a:prstGeom>
          <a:noFill/>
        </p:spPr>
        <p:txBody>
          <a:bodyPr wrap="none" rtlCol="0">
            <a:spAutoFit/>
          </a:bodyPr>
          <a:lstStyle/>
          <a:p>
            <a:r>
              <a:rPr lang="zh-CN" altLang="en-US" dirty="0"/>
              <a:t>谢谢</a:t>
            </a:r>
          </a:p>
        </p:txBody>
      </p:sp>
      <p:grpSp>
        <p:nvGrpSpPr>
          <p:cNvPr id="3" name="组合 2">
            <a:extLst>
              <a:ext uri="{FF2B5EF4-FFF2-40B4-BE49-F238E27FC236}">
                <a16:creationId xmlns:a16="http://schemas.microsoft.com/office/drawing/2014/main" id="{3422C095-168F-483C-8B44-C2412A5D7DEB}"/>
              </a:ext>
            </a:extLst>
          </p:cNvPr>
          <p:cNvGrpSpPr/>
          <p:nvPr/>
        </p:nvGrpSpPr>
        <p:grpSpPr>
          <a:xfrm>
            <a:off x="3323769" y="1964870"/>
            <a:ext cx="7801429" cy="2960915"/>
            <a:chOff x="3323769" y="2002970"/>
            <a:chExt cx="7801429" cy="2960915"/>
          </a:xfrm>
          <a:solidFill>
            <a:srgbClr val="FFFF00"/>
          </a:solidFill>
        </p:grpSpPr>
        <p:sp>
          <p:nvSpPr>
            <p:cNvPr id="4" name="矩形 3">
              <a:extLst>
                <a:ext uri="{FF2B5EF4-FFF2-40B4-BE49-F238E27FC236}">
                  <a16:creationId xmlns:a16="http://schemas.microsoft.com/office/drawing/2014/main" id="{73EA1B88-05DF-4ACA-9C24-77DA84AD3791}"/>
                </a:ext>
              </a:extLst>
            </p:cNvPr>
            <p:cNvSpPr/>
            <p:nvPr/>
          </p:nvSpPr>
          <p:spPr>
            <a:xfrm>
              <a:off x="3432627" y="2153555"/>
              <a:ext cx="7692571" cy="2659744"/>
            </a:xfrm>
            <a:prstGeom prst="rect">
              <a:avLst/>
            </a:prstGeom>
            <a:solidFill>
              <a:srgbClr val="FFC000"/>
            </a:solidFill>
            <a:ln>
              <a:noFill/>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7023823E-BE11-415D-B70F-1752B1F751BA}"/>
                </a:ext>
              </a:extLst>
            </p:cNvPr>
            <p:cNvSpPr/>
            <p:nvPr/>
          </p:nvSpPr>
          <p:spPr>
            <a:xfrm>
              <a:off x="3323769" y="2002970"/>
              <a:ext cx="7692571" cy="2960915"/>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a:extLst>
              <a:ext uri="{FF2B5EF4-FFF2-40B4-BE49-F238E27FC236}">
                <a16:creationId xmlns:a16="http://schemas.microsoft.com/office/drawing/2014/main" id="{4E6E4723-76DF-435E-A041-23A31CB77F6D}"/>
              </a:ext>
            </a:extLst>
          </p:cNvPr>
          <p:cNvGrpSpPr/>
          <p:nvPr/>
        </p:nvGrpSpPr>
        <p:grpSpPr>
          <a:xfrm rot="10800000">
            <a:off x="1201626" y="1912925"/>
            <a:ext cx="2133602" cy="3015342"/>
            <a:chOff x="0" y="-1"/>
            <a:chExt cx="8433275" cy="6966857"/>
          </a:xfrm>
          <a:solidFill>
            <a:srgbClr val="385724"/>
          </a:solidFill>
        </p:grpSpPr>
        <p:sp>
          <p:nvSpPr>
            <p:cNvPr id="7" name="直角三角形 6">
              <a:extLst>
                <a:ext uri="{FF2B5EF4-FFF2-40B4-BE49-F238E27FC236}">
                  <a16:creationId xmlns:a16="http://schemas.microsoft.com/office/drawing/2014/main" id="{712CD665-1A6F-460A-924C-AE23D8AF03A1}"/>
                </a:ext>
              </a:extLst>
            </p:cNvPr>
            <p:cNvSpPr/>
            <p:nvPr/>
          </p:nvSpPr>
          <p:spPr>
            <a:xfrm rot="10800000" flipH="1">
              <a:off x="6865255" y="-1"/>
              <a:ext cx="1568020" cy="69668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770BF8B9-FEA6-48B0-83F1-2A4C815B0A4E}"/>
                </a:ext>
              </a:extLst>
            </p:cNvPr>
            <p:cNvSpPr/>
            <p:nvPr/>
          </p:nvSpPr>
          <p:spPr>
            <a:xfrm>
              <a:off x="0" y="0"/>
              <a:ext cx="686525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a:extLst>
              <a:ext uri="{FF2B5EF4-FFF2-40B4-BE49-F238E27FC236}">
                <a16:creationId xmlns:a16="http://schemas.microsoft.com/office/drawing/2014/main" id="{7B798F2E-058C-41A5-BF61-3CBA5260CB79}"/>
              </a:ext>
            </a:extLst>
          </p:cNvPr>
          <p:cNvSpPr/>
          <p:nvPr/>
        </p:nvSpPr>
        <p:spPr>
          <a:xfrm>
            <a:off x="10682515" y="2115455"/>
            <a:ext cx="130628" cy="1306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a:extLst>
              <a:ext uri="{FF2B5EF4-FFF2-40B4-BE49-F238E27FC236}">
                <a16:creationId xmlns:a16="http://schemas.microsoft.com/office/drawing/2014/main" id="{3B091BE6-1CEE-402F-AD90-3BC3E1CD4C21}"/>
              </a:ext>
            </a:extLst>
          </p:cNvPr>
          <p:cNvCxnSpPr>
            <a:cxnSpLocks/>
          </p:cNvCxnSpPr>
          <p:nvPr/>
        </p:nvCxnSpPr>
        <p:spPr>
          <a:xfrm flipH="1">
            <a:off x="4198133" y="3607859"/>
            <a:ext cx="524497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E7ECF4EF-3EBF-405D-8A80-CAC7CB1C70BF}"/>
              </a:ext>
            </a:extLst>
          </p:cNvPr>
          <p:cNvSpPr txBox="1"/>
          <p:nvPr/>
        </p:nvSpPr>
        <p:spPr>
          <a:xfrm>
            <a:off x="3943134" y="2647295"/>
            <a:ext cx="5754968" cy="923330"/>
          </a:xfrm>
          <a:prstGeom prst="rect">
            <a:avLst/>
          </a:prstGeom>
          <a:noFill/>
          <a:effectLst>
            <a:reflection blurRad="6350" stA="52000" endA="300" endPos="35000" dir="5400000" sy="-100000" algn="bl" rotWithShape="0"/>
          </a:effectLst>
        </p:spPr>
        <p:txBody>
          <a:bodyPr wrap="square" rtlCol="0">
            <a:spAutoFit/>
          </a:bodyPr>
          <a:lstStyle/>
          <a:p>
            <a:pPr algn="ctr"/>
            <a:r>
              <a:rPr lang="zh-CN" altLang="en-US" sz="5400" b="1" dirty="0">
                <a:solidFill>
                  <a:srgbClr val="1C4C3D"/>
                </a:solidFill>
                <a:effectLst>
                  <a:reflection stA="35000" endPos="75000" dist="139700" dir="5400000" sy="-100000" algn="bl" rotWithShape="0"/>
                </a:effectLst>
                <a:latin typeface="微软雅黑" panose="020B0503020204020204" pitchFamily="34" charset="-122"/>
                <a:ea typeface="微软雅黑" panose="020B0503020204020204" pitchFamily="34" charset="-122"/>
                <a:cs typeface="Adobe Arabic" panose="02040503050201020203" pitchFamily="18" charset="-78"/>
              </a:rPr>
              <a:t>谢      谢</a:t>
            </a:r>
          </a:p>
        </p:txBody>
      </p:sp>
      <p:sp>
        <p:nvSpPr>
          <p:cNvPr id="13" name="文本框 12">
            <a:extLst>
              <a:ext uri="{FF2B5EF4-FFF2-40B4-BE49-F238E27FC236}">
                <a16:creationId xmlns:a16="http://schemas.microsoft.com/office/drawing/2014/main" id="{A3FB5D9C-E87B-449D-AEA6-64E9CE6AEAB7}"/>
              </a:ext>
            </a:extLst>
          </p:cNvPr>
          <p:cNvSpPr txBox="1"/>
          <p:nvPr/>
        </p:nvSpPr>
        <p:spPr>
          <a:xfrm>
            <a:off x="294037" y="507484"/>
            <a:ext cx="2723823" cy="369332"/>
          </a:xfrm>
          <a:prstGeom prst="rect">
            <a:avLst/>
          </a:prstGeom>
          <a:noFill/>
        </p:spPr>
        <p:txBody>
          <a:bodyPr wrap="non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西北林大秦岭研究院会议</a:t>
            </a:r>
          </a:p>
        </p:txBody>
      </p:sp>
    </p:spTree>
    <p:extLst>
      <p:ext uri="{BB962C8B-B14F-4D97-AF65-F5344CB8AC3E}">
        <p14:creationId xmlns:p14="http://schemas.microsoft.com/office/powerpoint/2010/main" val="22146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22"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82881" y="2790834"/>
            <a:ext cx="5720489" cy="1689052"/>
          </a:xfrm>
          <a:prstGeom prst="rect">
            <a:avLst/>
          </a:prstGeom>
          <a:noFill/>
        </p:spPr>
        <p:txBody>
          <a:bodyPr wrap="square" rtlCol="0">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全世界有</a:t>
            </a:r>
            <a:r>
              <a:rPr lang="en-US" altLang="zh-CN" sz="2400" b="1" dirty="0">
                <a:latin typeface="微软雅黑" panose="020B0503020204020204" pitchFamily="34" charset="-122"/>
                <a:ea typeface="微软雅黑" panose="020B0503020204020204" pitchFamily="34" charset="-122"/>
              </a:rPr>
              <a:t>7~12</a:t>
            </a:r>
            <a:r>
              <a:rPr lang="zh-CN" altLang="en-US" sz="2400" b="1" dirty="0">
                <a:latin typeface="微软雅黑" panose="020B0503020204020204" pitchFamily="34" charset="-122"/>
                <a:ea typeface="微软雅黑" panose="020B0503020204020204" pitchFamily="34" charset="-122"/>
              </a:rPr>
              <a:t>个属，中国有</a:t>
            </a:r>
            <a:r>
              <a:rPr lang="en-US" altLang="zh-CN" sz="2400" b="1" dirty="0">
                <a:latin typeface="微软雅黑" panose="020B0503020204020204" pitchFamily="34" charset="-122"/>
                <a:ea typeface="微软雅黑" panose="020B0503020204020204" pitchFamily="34" charset="-122"/>
              </a:rPr>
              <a:t>7</a:t>
            </a:r>
            <a:r>
              <a:rPr lang="zh-CN" altLang="en-US" sz="2400" b="1" dirty="0">
                <a:latin typeface="微软雅黑" panose="020B0503020204020204" pitchFamily="34" charset="-122"/>
                <a:ea typeface="微软雅黑" panose="020B0503020204020204" pitchFamily="34" charset="-122"/>
              </a:rPr>
              <a:t>属；</a:t>
            </a:r>
            <a:endParaRPr lang="en-US" altLang="zh-CN" sz="2400" b="1" dirty="0">
              <a:latin typeface="微软雅黑" panose="020B0503020204020204" pitchFamily="34" charset="-122"/>
              <a:ea typeface="微软雅黑" panose="020B0503020204020204" pitchFamily="34" charset="-122"/>
            </a:endParaRPr>
          </a:p>
          <a:p>
            <a:pPr>
              <a:lnSpc>
                <a:spcPct val="150000"/>
              </a:lnSpc>
            </a:pPr>
            <a:r>
              <a:rPr lang="zh-CN" altLang="en-US" sz="2400" b="1" dirty="0">
                <a:latin typeface="微软雅黑" panose="020B0503020204020204" pitchFamily="34" charset="-122"/>
                <a:ea typeface="微软雅黑" panose="020B0503020204020204" pitchFamily="34" charset="-122"/>
              </a:rPr>
              <a:t>根据</a:t>
            </a:r>
            <a:r>
              <a:rPr lang="en-US" altLang="zh-CN" sz="2400" b="1" dirty="0">
                <a:latin typeface="微软雅黑" panose="020B0503020204020204" pitchFamily="34" charset="-122"/>
                <a:ea typeface="微软雅黑" panose="020B0503020204020204" pitchFamily="34" charset="-122"/>
              </a:rPr>
              <a:t>APG Ⅳ</a:t>
            </a:r>
            <a:r>
              <a:rPr lang="zh-CN" altLang="en-US" sz="2400" b="1" dirty="0">
                <a:latin typeface="微软雅黑" panose="020B0503020204020204" pitchFamily="34" charset="-122"/>
                <a:ea typeface="微软雅黑" panose="020B0503020204020204" pitchFamily="34" charset="-122"/>
              </a:rPr>
              <a:t>，壳斗科可被分为</a:t>
            </a:r>
            <a:r>
              <a:rPr lang="en-US" altLang="zh-CN" sz="2400" b="1" dirty="0">
                <a:latin typeface="微软雅黑" panose="020B0503020204020204" pitchFamily="34" charset="-122"/>
                <a:ea typeface="微软雅黑" panose="020B0503020204020204" pitchFamily="34" charset="-122"/>
              </a:rPr>
              <a:t>10</a:t>
            </a:r>
            <a:r>
              <a:rPr lang="zh-CN" altLang="en-US" sz="2400" b="1" dirty="0">
                <a:latin typeface="微软雅黑" panose="020B0503020204020204" pitchFamily="34" charset="-122"/>
                <a:ea typeface="微软雅黑" panose="020B0503020204020204" pitchFamily="34" charset="-122"/>
              </a:rPr>
              <a:t>个属，最新的研究目前有</a:t>
            </a:r>
            <a:r>
              <a:rPr lang="en-US" altLang="zh-CN" sz="2400" b="1" dirty="0">
                <a:latin typeface="微软雅黑" panose="020B0503020204020204" pitchFamily="34" charset="-122"/>
                <a:ea typeface="微软雅黑" panose="020B0503020204020204" pitchFamily="34" charset="-122"/>
              </a:rPr>
              <a:t>12</a:t>
            </a:r>
            <a:r>
              <a:rPr lang="zh-CN" altLang="en-US" sz="2400" b="1" dirty="0">
                <a:latin typeface="微软雅黑" panose="020B0503020204020204" pitchFamily="34" charset="-122"/>
                <a:ea typeface="微软雅黑" panose="020B0503020204020204" pitchFamily="34" charset="-122"/>
              </a:rPr>
              <a:t>个属。</a:t>
            </a:r>
            <a:endParaRPr lang="en-US" altLang="zh-CN" sz="2400" b="1" dirty="0">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0A2CA1A5-BFF3-4296-9B24-A1C562F0AC13}"/>
              </a:ext>
            </a:extLst>
          </p:cNvPr>
          <p:cNvSpPr txBox="1"/>
          <p:nvPr/>
        </p:nvSpPr>
        <p:spPr>
          <a:xfrm>
            <a:off x="8020050" y="865178"/>
            <a:ext cx="4006850" cy="5029390"/>
          </a:xfrm>
          <a:prstGeom prst="rect">
            <a:avLst/>
          </a:prstGeom>
          <a:noFill/>
        </p:spPr>
        <p:txBody>
          <a:bodyPr wrap="square">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环鳞锥属 </a:t>
            </a:r>
            <a:r>
              <a:rPr lang="en-US" altLang="zh-CN" b="1" i="1" dirty="0" err="1">
                <a:solidFill>
                  <a:schemeClr val="bg1"/>
                </a:solidFill>
                <a:latin typeface="微软雅黑" panose="020B0503020204020204" pitchFamily="34" charset="-122"/>
                <a:ea typeface="微软雅黑" panose="020B0503020204020204" pitchFamily="34" charset="-122"/>
              </a:rPr>
              <a:t>Callaeocarpus</a:t>
            </a:r>
            <a:endParaRPr lang="en-US" altLang="zh-CN" b="1" i="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栗属 </a:t>
            </a:r>
            <a:r>
              <a:rPr lang="en-US" altLang="zh-CN" b="1" i="1" dirty="0">
                <a:solidFill>
                  <a:schemeClr val="bg1"/>
                </a:solidFill>
                <a:latin typeface="微软雅黑" panose="020B0503020204020204" pitchFamily="34" charset="-122"/>
                <a:ea typeface="微软雅黑" panose="020B0503020204020204" pitchFamily="34" charset="-122"/>
              </a:rPr>
              <a:t>Castanea</a:t>
            </a:r>
          </a:p>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栲属 </a:t>
            </a:r>
            <a:r>
              <a:rPr lang="en-US" altLang="zh-CN" b="1" i="1" dirty="0" err="1">
                <a:solidFill>
                  <a:schemeClr val="bg1"/>
                </a:solidFill>
                <a:latin typeface="微软雅黑" panose="020B0503020204020204" pitchFamily="34" charset="-122"/>
                <a:ea typeface="微软雅黑" panose="020B0503020204020204" pitchFamily="34" charset="-122"/>
              </a:rPr>
              <a:t>Castanopsis</a:t>
            </a:r>
            <a:endParaRPr lang="en-US" altLang="zh-CN" b="1" i="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金鳞栗属 </a:t>
            </a:r>
            <a:r>
              <a:rPr lang="en-US" altLang="zh-CN" b="1" i="1" dirty="0" err="1">
                <a:solidFill>
                  <a:schemeClr val="bg1"/>
                </a:solidFill>
                <a:latin typeface="微软雅黑" panose="020B0503020204020204" pitchFamily="34" charset="-122"/>
                <a:ea typeface="微软雅黑" panose="020B0503020204020204" pitchFamily="34" charset="-122"/>
              </a:rPr>
              <a:t>Chrysolepis</a:t>
            </a:r>
            <a:endParaRPr lang="en-US" altLang="zh-CN" b="1" i="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美洲三棱栎属 </a:t>
            </a:r>
            <a:r>
              <a:rPr lang="en-US" altLang="zh-CN" b="1" i="1" dirty="0" err="1">
                <a:solidFill>
                  <a:schemeClr val="bg1"/>
                </a:solidFill>
                <a:latin typeface="微软雅黑" panose="020B0503020204020204" pitchFamily="34" charset="-122"/>
                <a:ea typeface="微软雅黑" panose="020B0503020204020204" pitchFamily="34" charset="-122"/>
              </a:rPr>
              <a:t>Colombobalanus</a:t>
            </a:r>
            <a:endParaRPr lang="en-US" altLang="zh-CN" b="1" i="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青冈属 </a:t>
            </a:r>
            <a:r>
              <a:rPr lang="en-US" altLang="zh-CN" b="1" i="1" dirty="0" err="1">
                <a:solidFill>
                  <a:schemeClr val="bg1"/>
                </a:solidFill>
                <a:latin typeface="微软雅黑" panose="020B0503020204020204" pitchFamily="34" charset="-122"/>
                <a:ea typeface="微软雅黑" panose="020B0503020204020204" pitchFamily="34" charset="-122"/>
              </a:rPr>
              <a:t>Cyclobalanopsis</a:t>
            </a:r>
            <a:endParaRPr lang="en-US" altLang="zh-CN" b="1" i="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水青冈属 </a:t>
            </a:r>
            <a:r>
              <a:rPr lang="en-US" altLang="zh-CN" b="1" i="1" dirty="0">
                <a:solidFill>
                  <a:schemeClr val="bg1"/>
                </a:solidFill>
                <a:latin typeface="微软雅黑" panose="020B0503020204020204" pitchFamily="34" charset="-122"/>
                <a:ea typeface="微软雅黑" panose="020B0503020204020204" pitchFamily="34" charset="-122"/>
              </a:rPr>
              <a:t>Fagus</a:t>
            </a:r>
          </a:p>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三棱栎属 </a:t>
            </a:r>
            <a:r>
              <a:rPr lang="en-US" altLang="zh-CN" b="1" i="1" dirty="0" err="1">
                <a:solidFill>
                  <a:schemeClr val="bg1"/>
                </a:solidFill>
                <a:latin typeface="微软雅黑" panose="020B0503020204020204" pitchFamily="34" charset="-122"/>
                <a:ea typeface="微软雅黑" panose="020B0503020204020204" pitchFamily="34" charset="-122"/>
              </a:rPr>
              <a:t>Formanodendron</a:t>
            </a:r>
            <a:endParaRPr lang="en-US" altLang="zh-CN" b="1" i="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石栎属 </a:t>
            </a:r>
            <a:r>
              <a:rPr lang="en-US" altLang="zh-CN" b="1" i="1" dirty="0" err="1">
                <a:solidFill>
                  <a:schemeClr val="bg1"/>
                </a:solidFill>
                <a:latin typeface="微软雅黑" panose="020B0503020204020204" pitchFamily="34" charset="-122"/>
                <a:ea typeface="微软雅黑" panose="020B0503020204020204" pitchFamily="34" charset="-122"/>
              </a:rPr>
              <a:t>Lithocarpus</a:t>
            </a:r>
            <a:endParaRPr lang="en-US" altLang="zh-CN" b="1" i="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假石栎属 </a:t>
            </a:r>
            <a:r>
              <a:rPr lang="en-US" altLang="zh-CN" b="1" i="1" dirty="0" err="1">
                <a:solidFill>
                  <a:schemeClr val="bg1"/>
                </a:solidFill>
                <a:latin typeface="微软雅黑" panose="020B0503020204020204" pitchFamily="34" charset="-122"/>
                <a:ea typeface="微软雅黑" panose="020B0503020204020204" pitchFamily="34" charset="-122"/>
              </a:rPr>
              <a:t>Notholithocarpus</a:t>
            </a:r>
            <a:endParaRPr lang="en-US" altLang="zh-CN" b="1" i="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栎属 </a:t>
            </a:r>
            <a:r>
              <a:rPr lang="en-US" altLang="zh-CN" b="1" i="1" dirty="0">
                <a:solidFill>
                  <a:schemeClr val="bg1"/>
                </a:solidFill>
                <a:latin typeface="微软雅黑" panose="020B0503020204020204" pitchFamily="34" charset="-122"/>
                <a:ea typeface="微软雅黑" panose="020B0503020204020204" pitchFamily="34" charset="-122"/>
              </a:rPr>
              <a:t>Quercus</a:t>
            </a:r>
          </a:p>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轮叶三棱栎属 </a:t>
            </a:r>
            <a:r>
              <a:rPr lang="en-US" altLang="zh-CN" b="1" i="1" dirty="0" err="1">
                <a:solidFill>
                  <a:schemeClr val="bg1"/>
                </a:solidFill>
                <a:latin typeface="微软雅黑" panose="020B0503020204020204" pitchFamily="34" charset="-122"/>
                <a:ea typeface="微软雅黑" panose="020B0503020204020204" pitchFamily="34" charset="-122"/>
              </a:rPr>
              <a:t>Trigonobalanus</a:t>
            </a:r>
            <a:endParaRPr lang="zh-CN" altLang="en-US" b="1" i="1" dirty="0">
              <a:solidFill>
                <a:schemeClr val="bg1"/>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AC8A8EAC-F100-4D19-B35E-B8F761796A7B}"/>
              </a:ext>
            </a:extLst>
          </p:cNvPr>
          <p:cNvSpPr txBox="1"/>
          <p:nvPr/>
        </p:nvSpPr>
        <p:spPr>
          <a:xfrm>
            <a:off x="2040081" y="150212"/>
            <a:ext cx="5376793" cy="825419"/>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壳斗科的分类与系统发育</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14" name="矩形 13">
            <a:extLst>
              <a:ext uri="{FF2B5EF4-FFF2-40B4-BE49-F238E27FC236}">
                <a16:creationId xmlns:a16="http://schemas.microsoft.com/office/drawing/2014/main" id="{314013BA-6B71-418F-9F42-B22B2DB47A62}"/>
              </a:ext>
            </a:extLst>
          </p:cNvPr>
          <p:cNvSpPr/>
          <p:nvPr/>
        </p:nvSpPr>
        <p:spPr>
          <a:xfrm>
            <a:off x="1693240" y="1211414"/>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id="{4C4CBFE9-1358-4B11-A965-D05A48469E4F}"/>
              </a:ext>
            </a:extLst>
          </p:cNvPr>
          <p:cNvSpPr/>
          <p:nvPr/>
        </p:nvSpPr>
        <p:spPr>
          <a:xfrm>
            <a:off x="2261461" y="1168362"/>
            <a:ext cx="4493538" cy="523220"/>
          </a:xfrm>
          <a:prstGeom prst="rect">
            <a:avLst/>
          </a:prstGeom>
        </p:spPr>
        <p:txBody>
          <a:bodyPr wrap="non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壳斗科的分类与物种多样性</a:t>
            </a:r>
            <a:endParaRPr lang="zh-CN" altLang="en-US" sz="2800" dirty="0">
              <a:solidFill>
                <a:srgbClr val="FFFF00"/>
              </a:solidFill>
            </a:endParaRPr>
          </a:p>
        </p:txBody>
      </p:sp>
      <p:sp>
        <p:nvSpPr>
          <p:cNvPr id="16" name="矩形 15">
            <a:extLst>
              <a:ext uri="{FF2B5EF4-FFF2-40B4-BE49-F238E27FC236}">
                <a16:creationId xmlns:a16="http://schemas.microsoft.com/office/drawing/2014/main" id="{45BD6C85-0F0E-4239-8F7B-83C1DC2AB90D}"/>
              </a:ext>
            </a:extLst>
          </p:cNvPr>
          <p:cNvSpPr/>
          <p:nvPr/>
        </p:nvSpPr>
        <p:spPr>
          <a:xfrm>
            <a:off x="1693719" y="294803"/>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2411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25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04260" y="4553610"/>
            <a:ext cx="6622190" cy="581057"/>
          </a:xfrm>
          <a:prstGeom prst="rect">
            <a:avLst/>
          </a:prstGeom>
          <a:noFill/>
        </p:spPr>
        <p:txBody>
          <a:bodyPr wrap="square" rtlCol="0">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中国有</a:t>
            </a:r>
            <a:r>
              <a:rPr lang="en-US" altLang="zh-CN" sz="2400" b="1" dirty="0">
                <a:latin typeface="微软雅黑" panose="020B0503020204020204" pitchFamily="34" charset="-122"/>
                <a:ea typeface="微软雅黑" panose="020B0503020204020204" pitchFamily="34" charset="-122"/>
              </a:rPr>
              <a:t>294</a:t>
            </a:r>
            <a:r>
              <a:rPr lang="zh-CN" altLang="en-US" sz="2400" b="1" dirty="0">
                <a:latin typeface="微软雅黑" panose="020B0503020204020204" pitchFamily="34" charset="-122"/>
                <a:ea typeface="微软雅黑" panose="020B0503020204020204" pitchFamily="34" charset="-122"/>
              </a:rPr>
              <a:t>种，其中有</a:t>
            </a:r>
            <a:r>
              <a:rPr lang="en-US" altLang="zh-CN" sz="2400" b="1" dirty="0">
                <a:latin typeface="微软雅黑" panose="020B0503020204020204" pitchFamily="34" charset="-122"/>
                <a:ea typeface="微软雅黑" panose="020B0503020204020204" pitchFamily="34" charset="-122"/>
              </a:rPr>
              <a:t>163</a:t>
            </a:r>
            <a:r>
              <a:rPr lang="zh-CN" altLang="en-US" sz="2400" b="1" dirty="0">
                <a:latin typeface="微软雅黑" panose="020B0503020204020204" pitchFamily="34" charset="-122"/>
                <a:ea typeface="微软雅黑" panose="020B0503020204020204" pitchFamily="34" charset="-122"/>
              </a:rPr>
              <a:t>种原产中国。</a:t>
            </a:r>
          </a:p>
        </p:txBody>
      </p:sp>
      <p:sp>
        <p:nvSpPr>
          <p:cNvPr id="10" name="文本框 9">
            <a:extLst>
              <a:ext uri="{FF2B5EF4-FFF2-40B4-BE49-F238E27FC236}">
                <a16:creationId xmlns:a16="http://schemas.microsoft.com/office/drawing/2014/main" id="{3AC38EF1-EC16-4A19-8FB0-EE05B6B49461}"/>
              </a:ext>
            </a:extLst>
          </p:cNvPr>
          <p:cNvSpPr txBox="1"/>
          <p:nvPr/>
        </p:nvSpPr>
        <p:spPr>
          <a:xfrm>
            <a:off x="1804260" y="2213205"/>
            <a:ext cx="9498739" cy="2243050"/>
          </a:xfrm>
          <a:prstGeom prst="rect">
            <a:avLst/>
          </a:prstGeom>
          <a:noFill/>
        </p:spPr>
        <p:txBody>
          <a:bodyPr wrap="square">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全世界包括1000多种乔木和灌木，如常见的栎类、水青冈和板栗，广泛分布于北半球，以亚洲的种类最多。</a:t>
            </a:r>
            <a:endParaRPr lang="en-US" altLang="zh-CN" sz="2400" b="1" dirty="0">
              <a:latin typeface="微软雅黑" panose="020B0503020204020204" pitchFamily="34" charset="-122"/>
              <a:ea typeface="微软雅黑" panose="020B0503020204020204" pitchFamily="34" charset="-122"/>
            </a:endParaRPr>
          </a:p>
          <a:p>
            <a:pPr algn="just">
              <a:lnSpc>
                <a:spcPct val="150000"/>
              </a:lnSpc>
            </a:pPr>
            <a:r>
              <a:rPr lang="zh-CN" altLang="en-US" sz="2400" b="1" dirty="0">
                <a:latin typeface="微软雅黑" panose="020B0503020204020204" pitchFamily="34" charset="-122"/>
                <a:ea typeface="微软雅黑" panose="020B0503020204020204" pitchFamily="34" charset="-122"/>
              </a:rPr>
              <a:t>该科中相关属，如栲属和石栎属，主要分布在亚洲，这两个属拥有</a:t>
            </a:r>
            <a:r>
              <a:rPr lang="en-US" altLang="zh-CN" sz="2400" b="1" dirty="0">
                <a:latin typeface="微软雅黑" panose="020B0503020204020204" pitchFamily="34" charset="-122"/>
                <a:ea typeface="微软雅黑" panose="020B0503020204020204" pitchFamily="34" charset="-122"/>
              </a:rPr>
              <a:t>100</a:t>
            </a:r>
            <a:r>
              <a:rPr lang="zh-CN" altLang="en-US" sz="2400" b="1" dirty="0">
                <a:latin typeface="微软雅黑" panose="020B0503020204020204" pitchFamily="34" charset="-122"/>
                <a:ea typeface="微软雅黑" panose="020B0503020204020204" pitchFamily="34" charset="-122"/>
              </a:rPr>
              <a:t>多种。</a:t>
            </a:r>
          </a:p>
        </p:txBody>
      </p:sp>
      <p:sp>
        <p:nvSpPr>
          <p:cNvPr id="16" name="文本框 15">
            <a:extLst>
              <a:ext uri="{FF2B5EF4-FFF2-40B4-BE49-F238E27FC236}">
                <a16:creationId xmlns:a16="http://schemas.microsoft.com/office/drawing/2014/main" id="{614E94F9-24EF-46D0-962E-D0F8C759FE24}"/>
              </a:ext>
            </a:extLst>
          </p:cNvPr>
          <p:cNvSpPr txBox="1"/>
          <p:nvPr/>
        </p:nvSpPr>
        <p:spPr>
          <a:xfrm>
            <a:off x="2040081" y="150212"/>
            <a:ext cx="5376793" cy="825419"/>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壳斗科的分类与系统发育</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17" name="矩形 16">
            <a:extLst>
              <a:ext uri="{FF2B5EF4-FFF2-40B4-BE49-F238E27FC236}">
                <a16:creationId xmlns:a16="http://schemas.microsoft.com/office/drawing/2014/main" id="{B771C976-269F-4508-8B10-6120D40087DF}"/>
              </a:ext>
            </a:extLst>
          </p:cNvPr>
          <p:cNvSpPr/>
          <p:nvPr/>
        </p:nvSpPr>
        <p:spPr>
          <a:xfrm>
            <a:off x="1693240" y="1211414"/>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id="{DF475F6A-CF42-4512-8434-6478541B40F8}"/>
              </a:ext>
            </a:extLst>
          </p:cNvPr>
          <p:cNvSpPr/>
          <p:nvPr/>
        </p:nvSpPr>
        <p:spPr>
          <a:xfrm>
            <a:off x="2261461" y="1168362"/>
            <a:ext cx="4493538" cy="523220"/>
          </a:xfrm>
          <a:prstGeom prst="rect">
            <a:avLst/>
          </a:prstGeom>
        </p:spPr>
        <p:txBody>
          <a:bodyPr wrap="non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壳斗科的分类与物种多样性</a:t>
            </a:r>
            <a:endParaRPr lang="zh-CN" altLang="en-US" sz="2800" dirty="0">
              <a:solidFill>
                <a:srgbClr val="FFFF00"/>
              </a:solidFill>
            </a:endParaRPr>
          </a:p>
        </p:txBody>
      </p:sp>
      <p:sp>
        <p:nvSpPr>
          <p:cNvPr id="19" name="矩形 18">
            <a:extLst>
              <a:ext uri="{FF2B5EF4-FFF2-40B4-BE49-F238E27FC236}">
                <a16:creationId xmlns:a16="http://schemas.microsoft.com/office/drawing/2014/main" id="{E8233A25-0C86-4CBA-9513-92C32E58A66C}"/>
              </a:ext>
            </a:extLst>
          </p:cNvPr>
          <p:cNvSpPr/>
          <p:nvPr/>
        </p:nvSpPr>
        <p:spPr>
          <a:xfrm>
            <a:off x="1693719" y="294803"/>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41508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847DB56-057D-47C4-B4A7-CFB445AC9884}"/>
              </a:ext>
            </a:extLst>
          </p:cNvPr>
          <p:cNvSpPr txBox="1"/>
          <p:nvPr/>
        </p:nvSpPr>
        <p:spPr>
          <a:xfrm>
            <a:off x="1289050" y="1879232"/>
            <a:ext cx="10248900" cy="3674211"/>
          </a:xfrm>
          <a:prstGeom prst="rect">
            <a:avLst/>
          </a:prstGeom>
          <a:noFill/>
        </p:spPr>
        <p:txBody>
          <a:bodyPr wrap="square">
            <a:spAutoFit/>
          </a:bodyPr>
          <a:lstStyle/>
          <a:p>
            <a:pPr>
              <a:lnSpc>
                <a:spcPct val="200000"/>
              </a:lnSpc>
            </a:pPr>
            <a:r>
              <a:rPr lang="zh-CN" altLang="en-US" sz="2400" b="1" dirty="0">
                <a:latin typeface="微软雅黑" panose="020B0503020204020204" pitchFamily="34" charset="-122"/>
                <a:ea typeface="微软雅黑" panose="020B0503020204020204" pitchFamily="34" charset="-122"/>
              </a:rPr>
              <a:t>壳斗科植物具有很高的生态价值木材、树皮（软木）、水果和生态系统服务也具有重要的经济意义。它们的价值推动了许多林业应用研究，包括遗传学和育种在内的许多林业应用研究</a:t>
            </a:r>
            <a:r>
              <a:rPr lang="en-US" altLang="zh-CN" sz="2400" b="1" dirty="0">
                <a:latin typeface="微软雅黑" panose="020B0503020204020204" pitchFamily="34" charset="-122"/>
                <a:ea typeface="微软雅黑" panose="020B0503020204020204" pitchFamily="34" charset="-122"/>
              </a:rPr>
              <a:t>.</a:t>
            </a:r>
          </a:p>
          <a:p>
            <a:pPr>
              <a:lnSpc>
                <a:spcPct val="200000"/>
              </a:lnSpc>
            </a:pPr>
            <a:r>
              <a:rPr lang="zh-CN" altLang="en-US" sz="2400" b="1" dirty="0">
                <a:latin typeface="微软雅黑" panose="020B0503020204020204" pitchFamily="34" charset="-122"/>
                <a:ea typeface="微软雅黑" panose="020B0503020204020204" pitchFamily="34" charset="-122"/>
              </a:rPr>
              <a:t>在国际森林研究组织联盟（</a:t>
            </a:r>
            <a:r>
              <a:rPr lang="en-US" altLang="zh-CN" sz="2400" b="1" dirty="0">
                <a:latin typeface="微软雅黑" panose="020B0503020204020204" pitchFamily="34" charset="-122"/>
                <a:ea typeface="微软雅黑" panose="020B0503020204020204" pitchFamily="34" charset="-122"/>
              </a:rPr>
              <a:t>IUFRO</a:t>
            </a:r>
            <a:r>
              <a:rPr lang="zh-CN" altLang="en-US" sz="2400" b="1" dirty="0">
                <a:latin typeface="微软雅黑" panose="020B0503020204020204" pitchFamily="34" charset="-122"/>
                <a:ea typeface="微软雅黑" panose="020B0503020204020204" pitchFamily="34" charset="-122"/>
              </a:rPr>
              <a:t>）壳斗科遗传学会议上，壳斗科物种越来越多地被用作整合生态学和进化生物学的研究模型。</a:t>
            </a:r>
          </a:p>
        </p:txBody>
      </p:sp>
      <p:sp>
        <p:nvSpPr>
          <p:cNvPr id="5" name="文本框 4">
            <a:extLst>
              <a:ext uri="{FF2B5EF4-FFF2-40B4-BE49-F238E27FC236}">
                <a16:creationId xmlns:a16="http://schemas.microsoft.com/office/drawing/2014/main" id="{7B59D536-F033-44A2-90A9-6582196F0CE2}"/>
              </a:ext>
            </a:extLst>
          </p:cNvPr>
          <p:cNvSpPr txBox="1"/>
          <p:nvPr/>
        </p:nvSpPr>
        <p:spPr>
          <a:xfrm>
            <a:off x="2040081" y="150212"/>
            <a:ext cx="5376793" cy="825419"/>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壳斗科的分类与系统发育</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43B6A954-2616-4CC4-A164-DB6E2E97D4B4}"/>
              </a:ext>
            </a:extLst>
          </p:cNvPr>
          <p:cNvSpPr/>
          <p:nvPr/>
        </p:nvSpPr>
        <p:spPr>
          <a:xfrm>
            <a:off x="1693240" y="1211414"/>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5E89820F-31DB-4A06-B218-B21EAC808C47}"/>
              </a:ext>
            </a:extLst>
          </p:cNvPr>
          <p:cNvSpPr/>
          <p:nvPr/>
        </p:nvSpPr>
        <p:spPr>
          <a:xfrm>
            <a:off x="2261461" y="1168362"/>
            <a:ext cx="4493538" cy="523220"/>
          </a:xfrm>
          <a:prstGeom prst="rect">
            <a:avLst/>
          </a:prstGeom>
        </p:spPr>
        <p:txBody>
          <a:bodyPr wrap="non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壳斗科的分类与物种多样性</a:t>
            </a:r>
            <a:endParaRPr lang="zh-CN" altLang="en-US" sz="2800" dirty="0">
              <a:solidFill>
                <a:srgbClr val="FFFF00"/>
              </a:solidFill>
            </a:endParaRPr>
          </a:p>
        </p:txBody>
      </p:sp>
      <p:sp>
        <p:nvSpPr>
          <p:cNvPr id="8" name="矩形 7">
            <a:extLst>
              <a:ext uri="{FF2B5EF4-FFF2-40B4-BE49-F238E27FC236}">
                <a16:creationId xmlns:a16="http://schemas.microsoft.com/office/drawing/2014/main" id="{F31E84C1-9BC2-4941-989E-FFF0D1DDAB5A}"/>
              </a:ext>
            </a:extLst>
          </p:cNvPr>
          <p:cNvSpPr/>
          <p:nvPr/>
        </p:nvSpPr>
        <p:spPr>
          <a:xfrm>
            <a:off x="1693719" y="294803"/>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2198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1C81767D-537E-4DFD-982E-DECA22F6A6BE}"/>
              </a:ext>
            </a:extLst>
          </p:cNvPr>
          <p:cNvSpPr txBox="1"/>
          <p:nvPr/>
        </p:nvSpPr>
        <p:spPr>
          <a:xfrm>
            <a:off x="1249382" y="2092399"/>
            <a:ext cx="2427268" cy="2797048"/>
          </a:xfrm>
          <a:prstGeom prst="rect">
            <a:avLst/>
          </a:prstGeom>
          <a:noFill/>
        </p:spPr>
        <p:txBody>
          <a:bodyPr wrap="square" rtlCol="0">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壳斗科是世界森林重要的建群树种，具有较高的蓄积量比重和物种丰富度</a:t>
            </a:r>
          </a:p>
        </p:txBody>
      </p:sp>
      <p:grpSp>
        <p:nvGrpSpPr>
          <p:cNvPr id="2" name="组合 1">
            <a:extLst>
              <a:ext uri="{FF2B5EF4-FFF2-40B4-BE49-F238E27FC236}">
                <a16:creationId xmlns:a16="http://schemas.microsoft.com/office/drawing/2014/main" id="{0367AAE9-C5CD-433F-A214-11845569C20E}"/>
              </a:ext>
            </a:extLst>
          </p:cNvPr>
          <p:cNvGrpSpPr/>
          <p:nvPr/>
        </p:nvGrpSpPr>
        <p:grpSpPr>
          <a:xfrm>
            <a:off x="4013200" y="1941506"/>
            <a:ext cx="7892836" cy="4302296"/>
            <a:chOff x="3676650" y="2011356"/>
            <a:chExt cx="7892836" cy="4302296"/>
          </a:xfrm>
        </p:grpSpPr>
        <p:pic>
          <p:nvPicPr>
            <p:cNvPr id="12" name="图片 11">
              <a:extLst>
                <a:ext uri="{FF2B5EF4-FFF2-40B4-BE49-F238E27FC236}">
                  <a16:creationId xmlns:a16="http://schemas.microsoft.com/office/drawing/2014/main" id="{EEB47594-3EB8-472C-9F6C-7D271A64CF14}"/>
                </a:ext>
              </a:extLst>
            </p:cNvPr>
            <p:cNvPicPr>
              <a:picLocks noChangeAspect="1"/>
            </p:cNvPicPr>
            <p:nvPr/>
          </p:nvPicPr>
          <p:blipFill>
            <a:blip r:embed="rId2"/>
            <a:stretch>
              <a:fillRect/>
            </a:stretch>
          </p:blipFill>
          <p:spPr>
            <a:xfrm>
              <a:off x="3676650" y="2011356"/>
              <a:ext cx="7892836" cy="3485069"/>
            </a:xfrm>
            <a:prstGeom prst="rect">
              <a:avLst/>
            </a:prstGeom>
          </p:spPr>
        </p:pic>
        <p:sp>
          <p:nvSpPr>
            <p:cNvPr id="15" name="文本框 14">
              <a:extLst>
                <a:ext uri="{FF2B5EF4-FFF2-40B4-BE49-F238E27FC236}">
                  <a16:creationId xmlns:a16="http://schemas.microsoft.com/office/drawing/2014/main" id="{D7ED7184-4227-4BCF-9990-9357424BF052}"/>
                </a:ext>
              </a:extLst>
            </p:cNvPr>
            <p:cNvSpPr txBox="1"/>
            <p:nvPr/>
          </p:nvSpPr>
          <p:spPr>
            <a:xfrm>
              <a:off x="3839239" y="5605766"/>
              <a:ext cx="7567658" cy="707886"/>
            </a:xfrm>
            <a:prstGeom prst="rect">
              <a:avLst/>
            </a:prstGeom>
            <a:noFill/>
          </p:spPr>
          <p:txBody>
            <a:bodyPr wrap="square" rtlCol="0">
              <a:spAutoFit/>
            </a:bodyPr>
            <a:lstStyle/>
            <a:p>
              <a:r>
                <a:rPr lang="en-US" altLang="zh-CN" sz="2000" dirty="0">
                  <a:solidFill>
                    <a:srgbClr val="FFFF00"/>
                  </a:solidFill>
                  <a:latin typeface="Times New Roman" panose="02020603050405020304" pitchFamily="18" charset="0"/>
                  <a:cs typeface="Times New Roman" panose="02020603050405020304" pitchFamily="18" charset="0"/>
                </a:rPr>
                <a:t>The top five genera in species richness and highest proportion of total woody biomass of forests of  the US and Mexica based on samples plots</a:t>
              </a:r>
              <a:endParaRPr lang="zh-CN" altLang="en-US" sz="2000" dirty="0">
                <a:solidFill>
                  <a:srgbClr val="FFFF00"/>
                </a:solidFill>
                <a:latin typeface="Times New Roman" panose="02020603050405020304" pitchFamily="18" charset="0"/>
                <a:cs typeface="Times New Roman" panose="02020603050405020304" pitchFamily="18" charset="0"/>
              </a:endParaRPr>
            </a:p>
          </p:txBody>
        </p:sp>
        <p:sp>
          <p:nvSpPr>
            <p:cNvPr id="17" name="椭圆 16">
              <a:extLst>
                <a:ext uri="{FF2B5EF4-FFF2-40B4-BE49-F238E27FC236}">
                  <a16:creationId xmlns:a16="http://schemas.microsoft.com/office/drawing/2014/main" id="{7F229FBE-53AD-4C92-8A1E-AB6954FC8C5A}"/>
                </a:ext>
              </a:extLst>
            </p:cNvPr>
            <p:cNvSpPr/>
            <p:nvPr/>
          </p:nvSpPr>
          <p:spPr>
            <a:xfrm rot="2222015">
              <a:off x="4124290" y="4588295"/>
              <a:ext cx="484835" cy="951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4E10DC10-B3E6-482B-94EB-BFFFA45A1F14}"/>
                </a:ext>
              </a:extLst>
            </p:cNvPr>
            <p:cNvSpPr/>
            <p:nvPr/>
          </p:nvSpPr>
          <p:spPr>
            <a:xfrm rot="2222015">
              <a:off x="6061038" y="4602721"/>
              <a:ext cx="484835" cy="951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0DA89165-5B02-4E37-9E80-548D406CF632}"/>
                </a:ext>
              </a:extLst>
            </p:cNvPr>
            <p:cNvSpPr/>
            <p:nvPr/>
          </p:nvSpPr>
          <p:spPr>
            <a:xfrm rot="2222015">
              <a:off x="7997786" y="4603603"/>
              <a:ext cx="484835" cy="951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7A050061-C98D-4077-9A5C-8093B7267ECF}"/>
                </a:ext>
              </a:extLst>
            </p:cNvPr>
            <p:cNvSpPr/>
            <p:nvPr/>
          </p:nvSpPr>
          <p:spPr>
            <a:xfrm rot="2222015">
              <a:off x="9775789" y="4603603"/>
              <a:ext cx="484835" cy="951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22">
            <a:extLst>
              <a:ext uri="{FF2B5EF4-FFF2-40B4-BE49-F238E27FC236}">
                <a16:creationId xmlns:a16="http://schemas.microsoft.com/office/drawing/2014/main" id="{AC1F5787-3113-4ADF-99A4-27F72361F4E3}"/>
              </a:ext>
            </a:extLst>
          </p:cNvPr>
          <p:cNvSpPr txBox="1"/>
          <p:nvPr/>
        </p:nvSpPr>
        <p:spPr>
          <a:xfrm>
            <a:off x="2040081" y="150212"/>
            <a:ext cx="5376793" cy="825419"/>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壳斗科的分类与系统发育</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24" name="矩形 23">
            <a:extLst>
              <a:ext uri="{FF2B5EF4-FFF2-40B4-BE49-F238E27FC236}">
                <a16:creationId xmlns:a16="http://schemas.microsoft.com/office/drawing/2014/main" id="{967234F2-93A4-4977-A1BA-88FD66E7D32D}"/>
              </a:ext>
            </a:extLst>
          </p:cNvPr>
          <p:cNvSpPr/>
          <p:nvPr/>
        </p:nvSpPr>
        <p:spPr>
          <a:xfrm>
            <a:off x="1693240" y="1211414"/>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5" name="矩形 24">
            <a:extLst>
              <a:ext uri="{FF2B5EF4-FFF2-40B4-BE49-F238E27FC236}">
                <a16:creationId xmlns:a16="http://schemas.microsoft.com/office/drawing/2014/main" id="{60AB2182-E221-4AFB-B099-5655C8AB2753}"/>
              </a:ext>
            </a:extLst>
          </p:cNvPr>
          <p:cNvSpPr/>
          <p:nvPr/>
        </p:nvSpPr>
        <p:spPr>
          <a:xfrm>
            <a:off x="2261461" y="1168362"/>
            <a:ext cx="4493538" cy="523220"/>
          </a:xfrm>
          <a:prstGeom prst="rect">
            <a:avLst/>
          </a:prstGeom>
        </p:spPr>
        <p:txBody>
          <a:bodyPr wrap="non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壳斗科的分类与物种多样性</a:t>
            </a:r>
            <a:endParaRPr lang="zh-CN" altLang="en-US" sz="2800" dirty="0">
              <a:solidFill>
                <a:srgbClr val="FFFF00"/>
              </a:solidFill>
            </a:endParaRPr>
          </a:p>
        </p:txBody>
      </p:sp>
      <p:sp>
        <p:nvSpPr>
          <p:cNvPr id="26" name="矩形 25">
            <a:extLst>
              <a:ext uri="{FF2B5EF4-FFF2-40B4-BE49-F238E27FC236}">
                <a16:creationId xmlns:a16="http://schemas.microsoft.com/office/drawing/2014/main" id="{538382B6-4A2E-49C3-ACC8-90728B5FA410}"/>
              </a:ext>
            </a:extLst>
          </p:cNvPr>
          <p:cNvSpPr/>
          <p:nvPr/>
        </p:nvSpPr>
        <p:spPr>
          <a:xfrm>
            <a:off x="1693719" y="294803"/>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8965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08149" y="2205449"/>
            <a:ext cx="9629949" cy="3247877"/>
          </a:xfrm>
          <a:prstGeom prst="rect">
            <a:avLst/>
          </a:prstGeom>
        </p:spPr>
        <p:txBody>
          <a:bodyPr wrap="square">
            <a:spAutoFit/>
          </a:bodyPr>
          <a:lstStyle/>
          <a:p>
            <a:pPr algn="just">
              <a:lnSpc>
                <a:spcPct val="150000"/>
              </a:lnSpc>
            </a:pPr>
            <a:r>
              <a:rPr lang="zh-CN" altLang="en-US" sz="2800" b="1" dirty="0">
                <a:latin typeface="微软雅黑" panose="020B0503020204020204" pitchFamily="34" charset="-122"/>
                <a:ea typeface="微软雅黑" panose="020B0503020204020204" pitchFamily="34" charset="-122"/>
              </a:rPr>
              <a:t>据全国（大陆区域）第八次森林资源清查的统计，壳斗科总面积</a:t>
            </a:r>
            <a:r>
              <a:rPr lang="en-US" altLang="zh-CN" sz="2800" b="1" dirty="0">
                <a:latin typeface="微软雅黑" panose="020B0503020204020204" pitchFamily="34" charset="-122"/>
                <a:ea typeface="微软雅黑" panose="020B0503020204020204" pitchFamily="34" charset="-122"/>
              </a:rPr>
              <a:t>1610.03</a:t>
            </a:r>
            <a:r>
              <a:rPr lang="zh-CN" altLang="en-US" sz="2800" b="1" dirty="0">
                <a:latin typeface="微软雅黑" panose="020B0503020204020204" pitchFamily="34" charset="-122"/>
                <a:ea typeface="微软雅黑" panose="020B0503020204020204" pitchFamily="34" charset="-122"/>
              </a:rPr>
              <a:t>万</a:t>
            </a:r>
            <a:r>
              <a:rPr lang="en-US" altLang="zh-CN" sz="2800" b="1" dirty="0">
                <a:latin typeface="微软雅黑" panose="020B0503020204020204" pitchFamily="34" charset="-122"/>
                <a:ea typeface="微软雅黑" panose="020B0503020204020204" pitchFamily="34" charset="-122"/>
              </a:rPr>
              <a:t>hm</a:t>
            </a:r>
            <a:r>
              <a:rPr lang="en-US" altLang="zh-CN" sz="2800" b="1" baseline="30000" dirty="0">
                <a:latin typeface="微软雅黑" panose="020B0503020204020204" pitchFamily="34" charset="-122"/>
                <a:ea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rPr>
              <a:t>，占天然林总面积的</a:t>
            </a:r>
            <a:r>
              <a:rPr lang="en-US" altLang="zh-CN" sz="2800" b="1" dirty="0">
                <a:latin typeface="微软雅黑" panose="020B0503020204020204" pitchFamily="34" charset="-122"/>
                <a:ea typeface="微软雅黑" panose="020B0503020204020204" pitchFamily="34" charset="-122"/>
              </a:rPr>
              <a:t>13.7%</a:t>
            </a:r>
            <a:r>
              <a:rPr lang="zh-CN" altLang="en-US" sz="2800" b="1" dirty="0">
                <a:latin typeface="微软雅黑" panose="020B0503020204020204" pitchFamily="34" charset="-122"/>
                <a:ea typeface="微软雅黑" panose="020B0503020204020204" pitchFamily="34" charset="-122"/>
              </a:rPr>
              <a:t>，是杨树总面积的</a:t>
            </a:r>
            <a:r>
              <a:rPr lang="en-US" altLang="zh-CN" sz="2800" b="1" dirty="0">
                <a:latin typeface="微软雅黑" panose="020B0503020204020204" pitchFamily="34" charset="-122"/>
                <a:ea typeface="微软雅黑" panose="020B0503020204020204" pitchFamily="34" charset="-122"/>
              </a:rPr>
              <a:t>170%</a:t>
            </a:r>
            <a:r>
              <a:rPr lang="zh-CN" altLang="en-US" sz="2800" b="1" dirty="0">
                <a:latin typeface="微软雅黑" panose="020B0503020204020204" pitchFamily="34" charset="-122"/>
                <a:ea typeface="微软雅黑" panose="020B0503020204020204" pitchFamily="34" charset="-122"/>
              </a:rPr>
              <a:t> ，杉木总面积的</a:t>
            </a:r>
            <a:r>
              <a:rPr lang="en-US" altLang="zh-CN" sz="2800" b="1" dirty="0">
                <a:latin typeface="微软雅黑" panose="020B0503020204020204" pitchFamily="34" charset="-122"/>
                <a:ea typeface="微软雅黑" panose="020B0503020204020204" pitchFamily="34" charset="-122"/>
              </a:rPr>
              <a:t>153</a:t>
            </a:r>
            <a:r>
              <a:rPr lang="zh-CN" altLang="en-US" sz="2800" b="1" dirty="0">
                <a:latin typeface="微软雅黑" panose="020B0503020204020204" pitchFamily="34" charset="-122"/>
                <a:ea typeface="微软雅黑" panose="020B0503020204020204" pitchFamily="34" charset="-122"/>
              </a:rPr>
              <a:t>％ ，</a:t>
            </a:r>
            <a:r>
              <a:rPr lang="zh-CN" altLang="en-US" sz="2800" b="1" dirty="0">
                <a:solidFill>
                  <a:schemeClr val="bg1">
                    <a:lumMod val="95000"/>
                  </a:schemeClr>
                </a:solidFill>
                <a:latin typeface="微软雅黑" panose="020B0503020204020204" pitchFamily="34" charset="-122"/>
                <a:ea typeface="微软雅黑" panose="020B0503020204020204" pitchFamily="34" charset="-122"/>
              </a:rPr>
              <a:t>壳斗科天然林总蓄积</a:t>
            </a:r>
            <a:r>
              <a:rPr lang="en-US" altLang="zh-CN" sz="2800" b="1" dirty="0">
                <a:solidFill>
                  <a:schemeClr val="bg1">
                    <a:lumMod val="95000"/>
                  </a:schemeClr>
                </a:solidFill>
                <a:latin typeface="微软雅黑" panose="020B0503020204020204" pitchFamily="34" charset="-122"/>
                <a:ea typeface="微软雅黑" panose="020B0503020204020204" pitchFamily="34" charset="-122"/>
              </a:rPr>
              <a:t>12.81</a:t>
            </a:r>
            <a:r>
              <a:rPr lang="zh-CN" altLang="en-US" sz="2800" b="1" dirty="0">
                <a:solidFill>
                  <a:schemeClr val="bg1">
                    <a:lumMod val="95000"/>
                  </a:schemeClr>
                </a:solidFill>
                <a:latin typeface="微软雅黑" panose="020B0503020204020204" pitchFamily="34" charset="-122"/>
                <a:ea typeface="微软雅黑" panose="020B0503020204020204" pitchFamily="34" charset="-122"/>
              </a:rPr>
              <a:t>亿立方米，占天然林总蓄积的</a:t>
            </a:r>
            <a:r>
              <a:rPr lang="en-US" altLang="zh-CN" sz="2800" b="1" dirty="0">
                <a:solidFill>
                  <a:schemeClr val="bg1">
                    <a:lumMod val="95000"/>
                  </a:schemeClr>
                </a:solidFill>
                <a:latin typeface="微软雅黑" panose="020B0503020204020204" pitchFamily="34" charset="-122"/>
                <a:ea typeface="微软雅黑" panose="020B0503020204020204" pitchFamily="34" charset="-122"/>
              </a:rPr>
              <a:t>10.4%</a:t>
            </a:r>
            <a:r>
              <a:rPr lang="zh-CN" altLang="en-US" sz="2800" b="1" dirty="0">
                <a:solidFill>
                  <a:schemeClr val="bg1">
                    <a:lumMod val="95000"/>
                  </a:schemeClr>
                </a:solidFill>
                <a:latin typeface="微软雅黑" panose="020B0503020204020204" pitchFamily="34" charset="-122"/>
                <a:ea typeface="微软雅黑" panose="020B0503020204020204" pitchFamily="34" charset="-122"/>
              </a:rPr>
              <a:t>，每</a:t>
            </a:r>
            <a:r>
              <a:rPr lang="en-US" altLang="zh-CN" sz="2800" b="1" dirty="0">
                <a:solidFill>
                  <a:schemeClr val="bg1">
                    <a:lumMod val="95000"/>
                  </a:schemeClr>
                </a:solidFill>
                <a:latin typeface="微软雅黑" panose="020B0503020204020204" pitchFamily="34" charset="-122"/>
                <a:ea typeface="微软雅黑" panose="020B0503020204020204" pitchFamily="34" charset="-122"/>
              </a:rPr>
              <a:t>100</a:t>
            </a:r>
            <a:r>
              <a:rPr lang="zh-CN" altLang="en-US" sz="2800" b="1" dirty="0">
                <a:solidFill>
                  <a:schemeClr val="bg1">
                    <a:lumMod val="95000"/>
                  </a:schemeClr>
                </a:solidFill>
                <a:latin typeface="微软雅黑" panose="020B0503020204020204" pitchFamily="34" charset="-122"/>
                <a:ea typeface="微软雅黑" panose="020B0503020204020204" pitchFamily="34" charset="-122"/>
              </a:rPr>
              <a:t>棵天然林树木中就有</a:t>
            </a:r>
            <a:r>
              <a:rPr lang="en-US" altLang="zh-CN" sz="2800" b="1" dirty="0">
                <a:solidFill>
                  <a:schemeClr val="bg1">
                    <a:lumMod val="95000"/>
                  </a:schemeClr>
                </a:solidFill>
                <a:latin typeface="微软雅黑" panose="020B0503020204020204" pitchFamily="34" charset="-122"/>
                <a:ea typeface="微软雅黑" panose="020B0503020204020204" pitchFamily="34" charset="-122"/>
              </a:rPr>
              <a:t>14</a:t>
            </a:r>
            <a:r>
              <a:rPr lang="zh-CN" altLang="en-US" sz="2800" b="1" dirty="0">
                <a:solidFill>
                  <a:schemeClr val="bg1">
                    <a:lumMod val="95000"/>
                  </a:schemeClr>
                </a:solidFill>
                <a:latin typeface="微软雅黑" panose="020B0503020204020204" pitchFamily="34" charset="-122"/>
                <a:ea typeface="微软雅黑" panose="020B0503020204020204" pitchFamily="34" charset="-122"/>
              </a:rPr>
              <a:t>棵壳斗科树种，是名副其实的“大树种”。</a:t>
            </a:r>
          </a:p>
        </p:txBody>
      </p:sp>
      <p:sp>
        <p:nvSpPr>
          <p:cNvPr id="15" name="文本框 14">
            <a:extLst>
              <a:ext uri="{FF2B5EF4-FFF2-40B4-BE49-F238E27FC236}">
                <a16:creationId xmlns:a16="http://schemas.microsoft.com/office/drawing/2014/main" id="{4FC290AA-2D07-4434-812E-182D224EB685}"/>
              </a:ext>
            </a:extLst>
          </p:cNvPr>
          <p:cNvSpPr txBox="1"/>
          <p:nvPr/>
        </p:nvSpPr>
        <p:spPr>
          <a:xfrm>
            <a:off x="2040081" y="150212"/>
            <a:ext cx="5376793" cy="825419"/>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壳斗科的分类与系统发育</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16" name="矩形 15">
            <a:extLst>
              <a:ext uri="{FF2B5EF4-FFF2-40B4-BE49-F238E27FC236}">
                <a16:creationId xmlns:a16="http://schemas.microsoft.com/office/drawing/2014/main" id="{AE82A0F2-6003-4ABC-A9CB-8554C4437E85}"/>
              </a:ext>
            </a:extLst>
          </p:cNvPr>
          <p:cNvSpPr/>
          <p:nvPr/>
        </p:nvSpPr>
        <p:spPr>
          <a:xfrm>
            <a:off x="1693240" y="1211414"/>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矩形 16">
            <a:extLst>
              <a:ext uri="{FF2B5EF4-FFF2-40B4-BE49-F238E27FC236}">
                <a16:creationId xmlns:a16="http://schemas.microsoft.com/office/drawing/2014/main" id="{A19F2868-0C4D-42CD-9CC1-8958739E2A99}"/>
              </a:ext>
            </a:extLst>
          </p:cNvPr>
          <p:cNvSpPr/>
          <p:nvPr/>
        </p:nvSpPr>
        <p:spPr>
          <a:xfrm>
            <a:off x="2261461" y="1168362"/>
            <a:ext cx="4493538" cy="523220"/>
          </a:xfrm>
          <a:prstGeom prst="rect">
            <a:avLst/>
          </a:prstGeom>
        </p:spPr>
        <p:txBody>
          <a:bodyPr wrap="non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壳斗科的分类与物种多样性</a:t>
            </a:r>
            <a:endParaRPr lang="zh-CN" altLang="en-US" sz="2800" dirty="0">
              <a:solidFill>
                <a:srgbClr val="FFFF00"/>
              </a:solidFill>
            </a:endParaRPr>
          </a:p>
        </p:txBody>
      </p:sp>
      <p:sp>
        <p:nvSpPr>
          <p:cNvPr id="18" name="矩形 17">
            <a:extLst>
              <a:ext uri="{FF2B5EF4-FFF2-40B4-BE49-F238E27FC236}">
                <a16:creationId xmlns:a16="http://schemas.microsoft.com/office/drawing/2014/main" id="{BBAB7403-3561-4F7C-A26F-8979BF5FEABC}"/>
              </a:ext>
            </a:extLst>
          </p:cNvPr>
          <p:cNvSpPr/>
          <p:nvPr/>
        </p:nvSpPr>
        <p:spPr>
          <a:xfrm>
            <a:off x="1693719" y="294803"/>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30973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346988423"/>
              </p:ext>
            </p:extLst>
          </p:nvPr>
        </p:nvGraphicFramePr>
        <p:xfrm>
          <a:off x="1790701" y="2533547"/>
          <a:ext cx="8839789" cy="3879272"/>
        </p:xfrm>
        <a:graphic>
          <a:graphicData uri="http://schemas.openxmlformats.org/drawingml/2006/table">
            <a:tbl>
              <a:tblPr firstRow="1" bandRow="1">
                <a:tableStyleId>{93296810-A885-4BE3-A3E7-6D5BEEA58F35}</a:tableStyleId>
              </a:tblPr>
              <a:tblGrid>
                <a:gridCol w="3740981">
                  <a:extLst>
                    <a:ext uri="{9D8B030D-6E8A-4147-A177-3AD203B41FA5}">
                      <a16:colId xmlns:a16="http://schemas.microsoft.com/office/drawing/2014/main" val="20000"/>
                    </a:ext>
                  </a:extLst>
                </a:gridCol>
                <a:gridCol w="1447018">
                  <a:extLst>
                    <a:ext uri="{9D8B030D-6E8A-4147-A177-3AD203B41FA5}">
                      <a16:colId xmlns:a16="http://schemas.microsoft.com/office/drawing/2014/main" val="20001"/>
                    </a:ext>
                  </a:extLst>
                </a:gridCol>
                <a:gridCol w="3651790">
                  <a:extLst>
                    <a:ext uri="{9D8B030D-6E8A-4147-A177-3AD203B41FA5}">
                      <a16:colId xmlns:a16="http://schemas.microsoft.com/office/drawing/2014/main" val="20002"/>
                    </a:ext>
                  </a:extLst>
                </a:gridCol>
              </a:tblGrid>
              <a:tr h="484909">
                <a:tc>
                  <a:txBody>
                    <a:bodyPr/>
                    <a:lstStyle/>
                    <a:p>
                      <a:endParaRPr lang="zh-CN" altLang="en-US" b="1" dirty="0">
                        <a:latin typeface="微软雅黑" panose="020B0503020204020204" pitchFamily="34" charset="-122"/>
                        <a:ea typeface="微软雅黑" panose="020B0503020204020204" pitchFamily="34" charset="-122"/>
                      </a:endParaRPr>
                    </a:p>
                  </a:txBody>
                  <a:tcPr/>
                </a:tc>
                <a:tc>
                  <a:txBody>
                    <a:bodyPr/>
                    <a:lstStyle/>
                    <a:p>
                      <a:r>
                        <a:rPr lang="zh-CN" altLang="en-US" b="1" dirty="0">
                          <a:latin typeface="微软雅黑" panose="020B0503020204020204" pitchFamily="34" charset="-122"/>
                          <a:ea typeface="微软雅黑" panose="020B0503020204020204" pitchFamily="34" charset="-122"/>
                        </a:rPr>
                        <a:t>世界</a:t>
                      </a:r>
                    </a:p>
                  </a:txBody>
                  <a:tcPr/>
                </a:tc>
                <a:tc>
                  <a:txBody>
                    <a:bodyPr/>
                    <a:lstStyle/>
                    <a:p>
                      <a:r>
                        <a:rPr lang="zh-CN" altLang="en-US" b="1" dirty="0">
                          <a:latin typeface="微软雅黑" panose="020B0503020204020204" pitchFamily="34" charset="-122"/>
                          <a:ea typeface="微软雅黑" panose="020B0503020204020204" pitchFamily="34" charset="-122"/>
                        </a:rPr>
                        <a:t>中国（特有种）来源：中国植物志</a:t>
                      </a:r>
                    </a:p>
                  </a:txBody>
                  <a:tcPr/>
                </a:tc>
                <a:extLst>
                  <a:ext uri="{0D108BD9-81ED-4DB2-BD59-A6C34878D82A}">
                    <a16:rowId xmlns:a16="http://schemas.microsoft.com/office/drawing/2014/main" val="10000"/>
                  </a:ext>
                </a:extLst>
              </a:tr>
              <a:tr h="484909">
                <a:tc>
                  <a:txBody>
                    <a:bodyPr/>
                    <a:lstStyle/>
                    <a:p>
                      <a:r>
                        <a:rPr lang="zh-CN" altLang="en-US" sz="1800" b="1" kern="1200" dirty="0">
                          <a:latin typeface="微软雅黑" panose="020B0503020204020204" pitchFamily="34" charset="-122"/>
                          <a:ea typeface="微软雅黑" panose="020B0503020204020204" pitchFamily="34" charset="-122"/>
                        </a:rPr>
                        <a:t>栎     </a:t>
                      </a:r>
                      <a:r>
                        <a:rPr lang="zh-CN" altLang="en-US" sz="1800" b="1" i="0" kern="1200" dirty="0">
                          <a:latin typeface="微软雅黑" panose="020B0503020204020204" pitchFamily="34" charset="-122"/>
                          <a:ea typeface="微软雅黑" panose="020B0503020204020204" pitchFamily="34" charset="-122"/>
                        </a:rPr>
                        <a:t>属</a:t>
                      </a:r>
                      <a:r>
                        <a:rPr lang="zh-CN" altLang="en-US" sz="1800" b="1" i="1" kern="1200" dirty="0">
                          <a:latin typeface="微软雅黑" panose="020B0503020204020204" pitchFamily="34" charset="-122"/>
                          <a:ea typeface="微软雅黑" panose="020B0503020204020204" pitchFamily="34" charset="-122"/>
                        </a:rPr>
                        <a:t>  </a:t>
                      </a:r>
                      <a:r>
                        <a:rPr lang="en-US" altLang="zh-CN" sz="1800" b="1" i="1" kern="1200" dirty="0" err="1">
                          <a:latin typeface="微软雅黑" panose="020B0503020204020204" pitchFamily="34" charset="-122"/>
                          <a:ea typeface="微软雅黑" panose="020B0503020204020204" pitchFamily="34" charset="-122"/>
                        </a:rPr>
                        <a:t>Quercus</a:t>
                      </a:r>
                      <a:endParaRPr lang="zh-CN" altLang="en-US" sz="1800" b="1" i="1" kern="1200" dirty="0">
                        <a:solidFill>
                          <a:schemeClr val="dk1"/>
                        </a:solidFill>
                        <a:latin typeface="微软雅黑" panose="020B0503020204020204" pitchFamily="34" charset="-122"/>
                        <a:ea typeface="微软雅黑" panose="020B0503020204020204" pitchFamily="34" charset="-122"/>
                        <a:cs typeface="+mn-cs"/>
                      </a:endParaRPr>
                    </a:p>
                  </a:txBody>
                  <a:tcPr/>
                </a:tc>
                <a:tc>
                  <a:txBody>
                    <a:bodyPr/>
                    <a:lstStyle/>
                    <a:p>
                      <a:r>
                        <a:rPr lang="zh-CN" altLang="en-US" sz="1800" b="1" kern="1200" dirty="0">
                          <a:latin typeface="微软雅黑" panose="020B0503020204020204" pitchFamily="34" charset="-122"/>
                          <a:ea typeface="微软雅黑" panose="020B0503020204020204" pitchFamily="34" charset="-122"/>
                        </a:rPr>
                        <a:t>约</a:t>
                      </a:r>
                      <a:r>
                        <a:rPr lang="en-US" altLang="zh-CN" sz="1800" b="1" kern="1200" dirty="0">
                          <a:latin typeface="微软雅黑" panose="020B0503020204020204" pitchFamily="34" charset="-122"/>
                          <a:ea typeface="微软雅黑" panose="020B0503020204020204" pitchFamily="34" charset="-122"/>
                        </a:rPr>
                        <a:t>300</a:t>
                      </a:r>
                      <a:endParaRPr lang="zh-CN" altLang="en-US" sz="1800" b="1" kern="1200" dirty="0">
                        <a:solidFill>
                          <a:schemeClr val="dk1"/>
                        </a:solidFill>
                        <a:latin typeface="微软雅黑" panose="020B0503020204020204" pitchFamily="34" charset="-122"/>
                        <a:ea typeface="微软雅黑" panose="020B0503020204020204" pitchFamily="34" charset="-122"/>
                        <a:cs typeface="+mn-cs"/>
                      </a:endParaRPr>
                    </a:p>
                  </a:txBody>
                  <a:tcPr/>
                </a:tc>
                <a:tc>
                  <a:txBody>
                    <a:bodyPr/>
                    <a:lstStyle/>
                    <a:p>
                      <a:r>
                        <a:rPr lang="en-US" altLang="zh-CN" sz="1800" b="1" kern="1200" dirty="0">
                          <a:latin typeface="微软雅黑" panose="020B0503020204020204" pitchFamily="34" charset="-122"/>
                          <a:ea typeface="微软雅黑" panose="020B0503020204020204" pitchFamily="34" charset="-122"/>
                        </a:rPr>
                        <a:t>51</a:t>
                      </a:r>
                      <a:r>
                        <a:rPr lang="zh-CN" altLang="en-US" sz="1800" b="1" kern="1200" dirty="0">
                          <a:latin typeface="微软雅黑" panose="020B0503020204020204" pitchFamily="34" charset="-122"/>
                          <a:ea typeface="微软雅黑" panose="020B0503020204020204" pitchFamily="34" charset="-122"/>
                        </a:rPr>
                        <a:t>（</a:t>
                      </a:r>
                      <a:r>
                        <a:rPr lang="en-US" altLang="zh-CN" sz="1800" b="1" kern="1200" dirty="0">
                          <a:latin typeface="微软雅黑" panose="020B0503020204020204" pitchFamily="34" charset="-122"/>
                          <a:ea typeface="微软雅黑" panose="020B0503020204020204" pitchFamily="34" charset="-122"/>
                        </a:rPr>
                        <a:t>27</a:t>
                      </a:r>
                      <a:r>
                        <a:rPr lang="zh-CN" altLang="en-US" sz="1800" b="1" kern="1200" dirty="0">
                          <a:latin typeface="微软雅黑" panose="020B0503020204020204" pitchFamily="34" charset="-122"/>
                          <a:ea typeface="微软雅黑" panose="020B0503020204020204" pitchFamily="34" charset="-122"/>
                        </a:rPr>
                        <a:t>）</a:t>
                      </a:r>
                      <a:endParaRPr lang="zh-CN" altLang="en-US" sz="1800" b="1" kern="1200" dirty="0">
                        <a:solidFill>
                          <a:schemeClr val="dk1"/>
                        </a:solidFill>
                        <a:latin typeface="微软雅黑" panose="020B0503020204020204" pitchFamily="34" charset="-122"/>
                        <a:ea typeface="微软雅黑" panose="020B0503020204020204" pitchFamily="34" charset="-122"/>
                        <a:cs typeface="+mn-cs"/>
                      </a:endParaRPr>
                    </a:p>
                  </a:txBody>
                  <a:tcPr/>
                </a:tc>
                <a:extLst>
                  <a:ext uri="{0D108BD9-81ED-4DB2-BD59-A6C34878D82A}">
                    <a16:rowId xmlns:a16="http://schemas.microsoft.com/office/drawing/2014/main" val="10001"/>
                  </a:ext>
                </a:extLst>
              </a:tr>
              <a:tr h="484909">
                <a:tc>
                  <a:txBody>
                    <a:bodyPr/>
                    <a:lstStyle/>
                    <a:p>
                      <a:pPr marL="0" algn="l" defTabSz="914437" rtl="0" eaLnBrk="1" latinLnBrk="0" hangingPunct="1"/>
                      <a:r>
                        <a:rPr lang="zh-CN" altLang="en-US" sz="1800" b="1" kern="1200" dirty="0">
                          <a:latin typeface="微软雅黑" panose="020B0503020204020204" pitchFamily="34" charset="-122"/>
                          <a:ea typeface="微软雅黑" panose="020B0503020204020204" pitchFamily="34" charset="-122"/>
                        </a:rPr>
                        <a:t>青冈 属 </a:t>
                      </a:r>
                      <a:r>
                        <a:rPr lang="en-US" altLang="zh-CN" sz="1800" b="1" i="1" kern="1200" dirty="0">
                          <a:solidFill>
                            <a:schemeClr val="dk1"/>
                          </a:solidFill>
                          <a:latin typeface="微软雅黑" panose="020B0503020204020204" pitchFamily="34" charset="-122"/>
                          <a:ea typeface="微软雅黑" panose="020B0503020204020204" pitchFamily="34" charset="-122"/>
                          <a:cs typeface="+mn-cs"/>
                        </a:rPr>
                        <a:t>Cyclobalanopsis </a:t>
                      </a:r>
                      <a:endParaRPr lang="zh-CN" altLang="en-US" sz="1800" b="1" i="1" kern="1200" dirty="0">
                        <a:solidFill>
                          <a:schemeClr val="dk1"/>
                        </a:solidFill>
                        <a:latin typeface="微软雅黑" panose="020B0503020204020204" pitchFamily="34" charset="-122"/>
                        <a:ea typeface="微软雅黑" panose="020B0503020204020204" pitchFamily="34" charset="-122"/>
                        <a:cs typeface="+mn-cs"/>
                      </a:endParaRPr>
                    </a:p>
                  </a:txBody>
                  <a:tcPr/>
                </a:tc>
                <a:tc>
                  <a:txBody>
                    <a:bodyPr/>
                    <a:lstStyle/>
                    <a:p>
                      <a:r>
                        <a:rPr lang="zh-CN" altLang="en-US" sz="1800" b="1" kern="1200" dirty="0">
                          <a:latin typeface="微软雅黑" panose="020B0503020204020204" pitchFamily="34" charset="-122"/>
                          <a:ea typeface="微软雅黑" panose="020B0503020204020204" pitchFamily="34" charset="-122"/>
                        </a:rPr>
                        <a:t>约</a:t>
                      </a:r>
                      <a:r>
                        <a:rPr lang="en-US" altLang="zh-CN" sz="1800" b="1" kern="1200" dirty="0">
                          <a:latin typeface="微软雅黑" panose="020B0503020204020204" pitchFamily="34" charset="-122"/>
                          <a:ea typeface="微软雅黑" panose="020B0503020204020204" pitchFamily="34" charset="-122"/>
                        </a:rPr>
                        <a:t>150</a:t>
                      </a:r>
                      <a:endParaRPr lang="zh-CN" altLang="en-US" sz="1800" b="1" kern="1200" dirty="0">
                        <a:solidFill>
                          <a:schemeClr val="dk1"/>
                        </a:solidFill>
                        <a:latin typeface="微软雅黑" panose="020B0503020204020204" pitchFamily="34" charset="-122"/>
                        <a:ea typeface="微软雅黑" panose="020B0503020204020204" pitchFamily="34" charset="-122"/>
                        <a:cs typeface="+mn-cs"/>
                      </a:endParaRPr>
                    </a:p>
                  </a:txBody>
                  <a:tcPr/>
                </a:tc>
                <a:tc>
                  <a:txBody>
                    <a:bodyPr/>
                    <a:lstStyle/>
                    <a:p>
                      <a:pPr marL="0" marR="0" lvl="0" indent="0" algn="l" defTabSz="914437" rtl="0" eaLnBrk="1" fontAlgn="auto" latinLnBrk="0" hangingPunct="1">
                        <a:lnSpc>
                          <a:spcPct val="100000"/>
                        </a:lnSpc>
                        <a:spcBef>
                          <a:spcPts val="0"/>
                        </a:spcBef>
                        <a:spcAft>
                          <a:spcPts val="0"/>
                        </a:spcAft>
                        <a:buClrTx/>
                        <a:buSzTx/>
                        <a:buFontTx/>
                        <a:buNone/>
                        <a:tabLst/>
                        <a:defRPr/>
                      </a:pPr>
                      <a:r>
                        <a:rPr lang="en-US" altLang="zh-CN" sz="1800" b="1" kern="1200" dirty="0">
                          <a:latin typeface="微软雅黑" panose="020B0503020204020204" pitchFamily="34" charset="-122"/>
                          <a:ea typeface="微软雅黑" panose="020B0503020204020204" pitchFamily="34" charset="-122"/>
                        </a:rPr>
                        <a:t>69 (51)</a:t>
                      </a:r>
                      <a:endParaRPr lang="zh-CN" altLang="en-US" sz="1800" b="1" kern="1200" dirty="0">
                        <a:solidFill>
                          <a:schemeClr val="dk1"/>
                        </a:solidFill>
                        <a:latin typeface="微软雅黑" panose="020B0503020204020204" pitchFamily="34" charset="-122"/>
                        <a:ea typeface="微软雅黑" panose="020B0503020204020204" pitchFamily="34" charset="-122"/>
                        <a:cs typeface="+mn-cs"/>
                      </a:endParaRPr>
                    </a:p>
                  </a:txBody>
                  <a:tcPr/>
                </a:tc>
                <a:extLst>
                  <a:ext uri="{0D108BD9-81ED-4DB2-BD59-A6C34878D82A}">
                    <a16:rowId xmlns:a16="http://schemas.microsoft.com/office/drawing/2014/main" val="10002"/>
                  </a:ext>
                </a:extLst>
              </a:tr>
              <a:tr h="484909">
                <a:tc>
                  <a:txBody>
                    <a:bodyPr/>
                    <a:lstStyle/>
                    <a:p>
                      <a:pPr marL="0" algn="l" defTabSz="914437" rtl="0" eaLnBrk="1" latinLnBrk="0" hangingPunct="1"/>
                      <a:r>
                        <a:rPr lang="zh-CN" altLang="en-US" sz="1800" b="1" kern="1200" dirty="0">
                          <a:latin typeface="微软雅黑" panose="020B0503020204020204" pitchFamily="34" charset="-122"/>
                          <a:ea typeface="微软雅黑" panose="020B0503020204020204" pitchFamily="34" charset="-122"/>
                        </a:rPr>
                        <a:t>石栎属 </a:t>
                      </a:r>
                      <a:r>
                        <a:rPr lang="en-US" altLang="zh-CN" sz="1800" b="1" i="1" kern="1200" dirty="0">
                          <a:solidFill>
                            <a:schemeClr val="dk1"/>
                          </a:solidFill>
                          <a:latin typeface="微软雅黑" panose="020B0503020204020204" pitchFamily="34" charset="-122"/>
                          <a:ea typeface="微软雅黑" panose="020B0503020204020204" pitchFamily="34" charset="-122"/>
                          <a:cs typeface="+mn-cs"/>
                        </a:rPr>
                        <a:t>Lithocarpus </a:t>
                      </a:r>
                      <a:endParaRPr lang="zh-CN" altLang="en-US" sz="1800" b="1" i="1" kern="1200" dirty="0">
                        <a:solidFill>
                          <a:schemeClr val="dk1"/>
                        </a:solidFill>
                        <a:latin typeface="微软雅黑" panose="020B0503020204020204" pitchFamily="34" charset="-122"/>
                        <a:ea typeface="微软雅黑" panose="020B0503020204020204" pitchFamily="34" charset="-122"/>
                        <a:cs typeface="+mn-cs"/>
                      </a:endParaRPr>
                    </a:p>
                  </a:txBody>
                  <a:tcPr/>
                </a:tc>
                <a:tc>
                  <a:txBody>
                    <a:bodyPr/>
                    <a:lstStyle/>
                    <a:p>
                      <a:r>
                        <a:rPr lang="zh-CN" altLang="en-US" sz="1800" b="1" kern="1200" dirty="0">
                          <a:latin typeface="微软雅黑" panose="020B0503020204020204" pitchFamily="34" charset="-122"/>
                          <a:ea typeface="微软雅黑" panose="020B0503020204020204" pitchFamily="34" charset="-122"/>
                        </a:rPr>
                        <a:t>约</a:t>
                      </a:r>
                      <a:r>
                        <a:rPr lang="en-US" altLang="zh-CN" sz="1800" b="1" kern="1200" dirty="0">
                          <a:latin typeface="微软雅黑" panose="020B0503020204020204" pitchFamily="34" charset="-122"/>
                          <a:ea typeface="微软雅黑" panose="020B0503020204020204" pitchFamily="34" charset="-122"/>
                        </a:rPr>
                        <a:t>300</a:t>
                      </a:r>
                      <a:endParaRPr lang="zh-CN" altLang="en-US" sz="1800" b="1" kern="1200" dirty="0">
                        <a:solidFill>
                          <a:schemeClr val="dk1"/>
                        </a:solidFill>
                        <a:latin typeface="微软雅黑" panose="020B0503020204020204" pitchFamily="34" charset="-122"/>
                        <a:ea typeface="微软雅黑" panose="020B0503020204020204" pitchFamily="34" charset="-122"/>
                        <a:cs typeface="+mn-cs"/>
                      </a:endParaRPr>
                    </a:p>
                  </a:txBody>
                  <a:tcPr/>
                </a:tc>
                <a:tc>
                  <a:txBody>
                    <a:bodyPr/>
                    <a:lstStyle/>
                    <a:p>
                      <a:r>
                        <a:rPr lang="en-US" altLang="zh-CN" sz="1800" b="1" kern="1200" dirty="0">
                          <a:latin typeface="微软雅黑" panose="020B0503020204020204" pitchFamily="34" charset="-122"/>
                          <a:ea typeface="微软雅黑" panose="020B0503020204020204" pitchFamily="34" charset="-122"/>
                        </a:rPr>
                        <a:t>123 (63)</a:t>
                      </a:r>
                      <a:endParaRPr lang="zh-CN" altLang="en-US" sz="1800" b="1" kern="1200" dirty="0">
                        <a:solidFill>
                          <a:schemeClr val="dk1"/>
                        </a:solidFill>
                        <a:latin typeface="微软雅黑" panose="020B0503020204020204" pitchFamily="34" charset="-122"/>
                        <a:ea typeface="微软雅黑" panose="020B0503020204020204" pitchFamily="34" charset="-122"/>
                        <a:cs typeface="+mn-cs"/>
                      </a:endParaRPr>
                    </a:p>
                  </a:txBody>
                  <a:tcPr/>
                </a:tc>
                <a:extLst>
                  <a:ext uri="{0D108BD9-81ED-4DB2-BD59-A6C34878D82A}">
                    <a16:rowId xmlns:a16="http://schemas.microsoft.com/office/drawing/2014/main" val="10003"/>
                  </a:ext>
                </a:extLst>
              </a:tr>
              <a:tr h="484909">
                <a:tc>
                  <a:txBody>
                    <a:bodyPr/>
                    <a:lstStyle/>
                    <a:p>
                      <a:pPr marL="0" algn="l" defTabSz="914437" rtl="0" eaLnBrk="1" latinLnBrk="0" hangingPunct="1"/>
                      <a:r>
                        <a:rPr lang="zh-CN" altLang="en-US" sz="1800" b="1" kern="1200" dirty="0">
                          <a:latin typeface="微软雅黑" panose="020B0503020204020204" pitchFamily="34" charset="-122"/>
                          <a:ea typeface="微软雅黑" panose="020B0503020204020204" pitchFamily="34" charset="-122"/>
                        </a:rPr>
                        <a:t>栗   属 </a:t>
                      </a:r>
                      <a:r>
                        <a:rPr lang="en-US" altLang="zh-CN" sz="1800" b="1" i="1" kern="1200" dirty="0" err="1">
                          <a:solidFill>
                            <a:schemeClr val="dk1"/>
                          </a:solidFill>
                          <a:latin typeface="微软雅黑" panose="020B0503020204020204" pitchFamily="34" charset="-122"/>
                          <a:ea typeface="微软雅黑" panose="020B0503020204020204" pitchFamily="34" charset="-122"/>
                          <a:cs typeface="+mn-cs"/>
                        </a:rPr>
                        <a:t>Castanea</a:t>
                      </a:r>
                      <a:endParaRPr lang="zh-CN" altLang="en-US" sz="1800" b="1" i="1" kern="1200" dirty="0">
                        <a:solidFill>
                          <a:schemeClr val="dk1"/>
                        </a:solidFill>
                        <a:latin typeface="微软雅黑" panose="020B0503020204020204" pitchFamily="34" charset="-122"/>
                        <a:ea typeface="微软雅黑" panose="020B0503020204020204" pitchFamily="34" charset="-122"/>
                        <a:cs typeface="+mn-cs"/>
                      </a:endParaRPr>
                    </a:p>
                  </a:txBody>
                  <a:tcPr/>
                </a:tc>
                <a:tc>
                  <a:txBody>
                    <a:bodyPr/>
                    <a:lstStyle/>
                    <a:p>
                      <a:r>
                        <a:rPr lang="en-US" altLang="zh-CN" sz="1800" b="1" kern="1200" dirty="0">
                          <a:latin typeface="微软雅黑" panose="020B0503020204020204" pitchFamily="34" charset="-122"/>
                          <a:ea typeface="微软雅黑" panose="020B0503020204020204" pitchFamily="34" charset="-122"/>
                        </a:rPr>
                        <a:t>14</a:t>
                      </a:r>
                      <a:endParaRPr lang="zh-CN" altLang="en-US" sz="1800" b="1" kern="1200" dirty="0">
                        <a:solidFill>
                          <a:schemeClr val="dk1"/>
                        </a:solidFill>
                        <a:latin typeface="微软雅黑" panose="020B0503020204020204" pitchFamily="34" charset="-122"/>
                        <a:ea typeface="微软雅黑" panose="020B0503020204020204" pitchFamily="34" charset="-122"/>
                        <a:cs typeface="+mn-cs"/>
                      </a:endParaRPr>
                    </a:p>
                  </a:txBody>
                  <a:tcPr/>
                </a:tc>
                <a:tc>
                  <a:txBody>
                    <a:bodyPr/>
                    <a:lstStyle/>
                    <a:p>
                      <a:r>
                        <a:rPr lang="en-US" altLang="zh-CN" sz="1800" b="1" kern="1200" dirty="0">
                          <a:latin typeface="微软雅黑" panose="020B0503020204020204" pitchFamily="34" charset="-122"/>
                          <a:ea typeface="微软雅黑" panose="020B0503020204020204" pitchFamily="34" charset="-122"/>
                        </a:rPr>
                        <a:t>4</a:t>
                      </a:r>
                      <a:r>
                        <a:rPr lang="zh-CN" altLang="en-US" sz="1800" b="1" kern="1200" dirty="0">
                          <a:latin typeface="微软雅黑" panose="020B0503020204020204" pitchFamily="34" charset="-122"/>
                          <a:ea typeface="微软雅黑" panose="020B0503020204020204" pitchFamily="34" charset="-122"/>
                        </a:rPr>
                        <a:t>（引进</a:t>
                      </a:r>
                      <a:r>
                        <a:rPr lang="en-US" altLang="zh-CN" sz="1800" b="1" kern="1200" dirty="0">
                          <a:latin typeface="微软雅黑" panose="020B0503020204020204" pitchFamily="34" charset="-122"/>
                          <a:ea typeface="微软雅黑" panose="020B0503020204020204" pitchFamily="34" charset="-122"/>
                        </a:rPr>
                        <a:t>1</a:t>
                      </a:r>
                      <a:r>
                        <a:rPr lang="zh-CN" altLang="en-US" sz="1800" b="1" kern="1200" dirty="0">
                          <a:latin typeface="微软雅黑" panose="020B0503020204020204" pitchFamily="34" charset="-122"/>
                          <a:ea typeface="微软雅黑" panose="020B0503020204020204" pitchFamily="34" charset="-122"/>
                        </a:rPr>
                        <a:t>种）</a:t>
                      </a:r>
                      <a:endParaRPr lang="zh-CN" altLang="en-US" sz="1800" b="1" kern="1200" dirty="0">
                        <a:solidFill>
                          <a:schemeClr val="dk1"/>
                        </a:solidFill>
                        <a:latin typeface="微软雅黑" panose="020B0503020204020204" pitchFamily="34" charset="-122"/>
                        <a:ea typeface="微软雅黑" panose="020B0503020204020204" pitchFamily="34" charset="-122"/>
                        <a:cs typeface="+mn-cs"/>
                      </a:endParaRPr>
                    </a:p>
                  </a:txBody>
                  <a:tcPr/>
                </a:tc>
                <a:extLst>
                  <a:ext uri="{0D108BD9-81ED-4DB2-BD59-A6C34878D82A}">
                    <a16:rowId xmlns:a16="http://schemas.microsoft.com/office/drawing/2014/main" val="10004"/>
                  </a:ext>
                </a:extLst>
              </a:tr>
              <a:tr h="484909">
                <a:tc>
                  <a:txBody>
                    <a:bodyPr/>
                    <a:lstStyle/>
                    <a:p>
                      <a:pPr marL="0" algn="l" defTabSz="914437" rtl="0" eaLnBrk="1" latinLnBrk="0" hangingPunct="1"/>
                      <a:r>
                        <a:rPr lang="zh-CN" altLang="en-US" sz="1800" b="1" kern="1200" dirty="0">
                          <a:latin typeface="微软雅黑" panose="020B0503020204020204" pitchFamily="34" charset="-122"/>
                          <a:ea typeface="微软雅黑" panose="020B0503020204020204" pitchFamily="34" charset="-122"/>
                        </a:rPr>
                        <a:t>栲   属 </a:t>
                      </a:r>
                      <a:r>
                        <a:rPr lang="en-US" altLang="zh-CN" sz="1800" b="1" i="1" kern="1200" dirty="0">
                          <a:solidFill>
                            <a:schemeClr val="dk1"/>
                          </a:solidFill>
                          <a:latin typeface="微软雅黑" panose="020B0503020204020204" pitchFamily="34" charset="-122"/>
                          <a:ea typeface="微软雅黑" panose="020B0503020204020204" pitchFamily="34" charset="-122"/>
                          <a:cs typeface="+mn-cs"/>
                        </a:rPr>
                        <a:t>Castanopsis </a:t>
                      </a:r>
                      <a:endParaRPr lang="zh-CN" altLang="en-US" sz="1800" b="1" i="1" kern="1200" dirty="0">
                        <a:solidFill>
                          <a:schemeClr val="dk1"/>
                        </a:solidFill>
                        <a:latin typeface="微软雅黑" panose="020B0503020204020204" pitchFamily="34" charset="-122"/>
                        <a:ea typeface="微软雅黑" panose="020B0503020204020204" pitchFamily="34" charset="-122"/>
                        <a:cs typeface="+mn-cs"/>
                      </a:endParaRPr>
                    </a:p>
                  </a:txBody>
                  <a:tcPr/>
                </a:tc>
                <a:tc>
                  <a:txBody>
                    <a:bodyPr/>
                    <a:lstStyle/>
                    <a:p>
                      <a:r>
                        <a:rPr lang="zh-CN" altLang="en-US" sz="1800" b="1" kern="1200" dirty="0">
                          <a:latin typeface="微软雅黑" panose="020B0503020204020204" pitchFamily="34" charset="-122"/>
                          <a:ea typeface="微软雅黑" panose="020B0503020204020204" pitchFamily="34" charset="-122"/>
                        </a:rPr>
                        <a:t>约</a:t>
                      </a:r>
                      <a:r>
                        <a:rPr lang="en-US" altLang="zh-CN" sz="1800" b="1" kern="1200" dirty="0">
                          <a:latin typeface="微软雅黑" panose="020B0503020204020204" pitchFamily="34" charset="-122"/>
                          <a:ea typeface="微软雅黑" panose="020B0503020204020204" pitchFamily="34" charset="-122"/>
                        </a:rPr>
                        <a:t>120</a:t>
                      </a:r>
                      <a:endParaRPr lang="zh-CN" altLang="en-US" sz="1800" b="1" kern="1200" dirty="0">
                        <a:solidFill>
                          <a:schemeClr val="dk1"/>
                        </a:solidFill>
                        <a:latin typeface="微软雅黑" panose="020B0503020204020204" pitchFamily="34" charset="-122"/>
                        <a:ea typeface="微软雅黑" panose="020B0503020204020204" pitchFamily="34" charset="-122"/>
                        <a:cs typeface="+mn-cs"/>
                      </a:endParaRPr>
                    </a:p>
                  </a:txBody>
                  <a:tcPr/>
                </a:tc>
                <a:tc>
                  <a:txBody>
                    <a:bodyPr/>
                    <a:lstStyle/>
                    <a:p>
                      <a:r>
                        <a:rPr lang="en-US" altLang="zh-CN" sz="1800" b="1" kern="1200" dirty="0">
                          <a:latin typeface="微软雅黑" panose="020B0503020204020204" pitchFamily="34" charset="-122"/>
                          <a:ea typeface="微软雅黑" panose="020B0503020204020204" pitchFamily="34" charset="-122"/>
                        </a:rPr>
                        <a:t>58</a:t>
                      </a:r>
                      <a:r>
                        <a:rPr lang="zh-CN" altLang="en-US" sz="1800" b="1" kern="1200" dirty="0">
                          <a:latin typeface="微软雅黑" panose="020B0503020204020204" pitchFamily="34" charset="-122"/>
                          <a:ea typeface="微软雅黑" panose="020B0503020204020204" pitchFamily="34" charset="-122"/>
                        </a:rPr>
                        <a:t>（</a:t>
                      </a:r>
                      <a:r>
                        <a:rPr lang="en-US" altLang="zh-CN" sz="1800" b="1" kern="1200" dirty="0">
                          <a:latin typeface="微软雅黑" panose="020B0503020204020204" pitchFamily="34" charset="-122"/>
                          <a:ea typeface="微软雅黑" panose="020B0503020204020204" pitchFamily="34" charset="-122"/>
                        </a:rPr>
                        <a:t>35</a:t>
                      </a:r>
                      <a:r>
                        <a:rPr lang="zh-CN" altLang="en-US" sz="1800" b="1" kern="1200" dirty="0">
                          <a:latin typeface="微软雅黑" panose="020B0503020204020204" pitchFamily="34" charset="-122"/>
                          <a:ea typeface="微软雅黑" panose="020B0503020204020204" pitchFamily="34" charset="-122"/>
                        </a:rPr>
                        <a:t>）</a:t>
                      </a:r>
                      <a:endParaRPr lang="zh-CN" altLang="en-US" sz="1800" b="1" kern="1200" dirty="0">
                        <a:solidFill>
                          <a:schemeClr val="dk1"/>
                        </a:solidFill>
                        <a:latin typeface="微软雅黑" panose="020B0503020204020204" pitchFamily="34" charset="-122"/>
                        <a:ea typeface="微软雅黑" panose="020B0503020204020204" pitchFamily="34" charset="-122"/>
                        <a:cs typeface="+mn-cs"/>
                      </a:endParaRPr>
                    </a:p>
                  </a:txBody>
                  <a:tcPr/>
                </a:tc>
                <a:extLst>
                  <a:ext uri="{0D108BD9-81ED-4DB2-BD59-A6C34878D82A}">
                    <a16:rowId xmlns:a16="http://schemas.microsoft.com/office/drawing/2014/main" val="10005"/>
                  </a:ext>
                </a:extLst>
              </a:tr>
              <a:tr h="484909">
                <a:tc>
                  <a:txBody>
                    <a:bodyPr/>
                    <a:lstStyle/>
                    <a:p>
                      <a:pPr marL="0" marR="0" lvl="0" indent="0" algn="l" defTabSz="914437" rtl="0" eaLnBrk="1" fontAlgn="auto" latinLnBrk="0" hangingPunct="1">
                        <a:lnSpc>
                          <a:spcPct val="100000"/>
                        </a:lnSpc>
                        <a:spcBef>
                          <a:spcPts val="0"/>
                        </a:spcBef>
                        <a:spcAft>
                          <a:spcPts val="0"/>
                        </a:spcAft>
                        <a:buClrTx/>
                        <a:buSzTx/>
                        <a:buFontTx/>
                        <a:buNone/>
                        <a:tabLst/>
                        <a:defRPr/>
                      </a:pPr>
                      <a:r>
                        <a:rPr lang="zh-CN" altLang="en-US" b="1" dirty="0">
                          <a:effectLst/>
                          <a:latin typeface="微软雅黑" panose="020B0503020204020204" pitchFamily="34" charset="-122"/>
                          <a:ea typeface="微软雅黑" panose="020B0503020204020204" pitchFamily="34" charset="-122"/>
                        </a:rPr>
                        <a:t>三棱栎属 </a:t>
                      </a:r>
                      <a:r>
                        <a:rPr lang="en-US" altLang="zh-CN" sz="1800" b="1" i="1" kern="1200" dirty="0">
                          <a:solidFill>
                            <a:schemeClr val="dk1"/>
                          </a:solidFill>
                          <a:latin typeface="微软雅黑" panose="020B0503020204020204" pitchFamily="34" charset="-122"/>
                          <a:ea typeface="微软雅黑" panose="020B0503020204020204" pitchFamily="34" charset="-122"/>
                          <a:cs typeface="+mn-cs"/>
                        </a:rPr>
                        <a:t>Formanodendron</a:t>
                      </a:r>
                      <a:endParaRPr lang="zh-CN" altLang="en-US" sz="1800" b="1" i="1" kern="1200" dirty="0">
                        <a:solidFill>
                          <a:schemeClr val="dk1"/>
                        </a:solidFill>
                        <a:latin typeface="微软雅黑" panose="020B0503020204020204" pitchFamily="34" charset="-122"/>
                        <a:ea typeface="微软雅黑" panose="020B0503020204020204" pitchFamily="34" charset="-122"/>
                        <a:cs typeface="+mn-cs"/>
                      </a:endParaRPr>
                    </a:p>
                  </a:txBody>
                  <a:tcPr/>
                </a:tc>
                <a:tc>
                  <a:txBody>
                    <a:bodyPr/>
                    <a:lstStyle/>
                    <a:p>
                      <a:r>
                        <a:rPr lang="en-US" altLang="zh-CN" b="1" dirty="0">
                          <a:latin typeface="微软雅黑" panose="020B0503020204020204" pitchFamily="34" charset="-122"/>
                          <a:ea typeface="微软雅黑" panose="020B0503020204020204" pitchFamily="34" charset="-122"/>
                        </a:rPr>
                        <a:t>1</a:t>
                      </a:r>
                      <a:endParaRPr lang="zh-CN" altLang="en-US" b="1" dirty="0">
                        <a:latin typeface="微软雅黑" panose="020B0503020204020204" pitchFamily="34" charset="-122"/>
                        <a:ea typeface="微软雅黑" panose="020B0503020204020204" pitchFamily="34" charset="-122"/>
                      </a:endParaRPr>
                    </a:p>
                  </a:txBody>
                  <a:tcPr/>
                </a:tc>
                <a:tc>
                  <a:txBody>
                    <a:bodyPr/>
                    <a:lstStyle/>
                    <a:p>
                      <a:r>
                        <a:rPr lang="en-US" altLang="zh-CN" b="1" dirty="0">
                          <a:latin typeface="微软雅黑" panose="020B0503020204020204" pitchFamily="34" charset="-122"/>
                          <a:ea typeface="微软雅黑" panose="020B0503020204020204" pitchFamily="34" charset="-122"/>
                        </a:rPr>
                        <a:t>1</a:t>
                      </a:r>
                      <a:endParaRPr lang="zh-CN" altLang="en-US" b="1"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006"/>
                  </a:ext>
                </a:extLst>
              </a:tr>
              <a:tr h="484909">
                <a:tc>
                  <a:txBody>
                    <a:bodyPr/>
                    <a:lstStyle/>
                    <a:p>
                      <a:pPr marL="0" marR="0" lvl="0" indent="0" algn="l" defTabSz="914437" rtl="0" eaLnBrk="1" fontAlgn="auto" latinLnBrk="0" hangingPunct="1">
                        <a:lnSpc>
                          <a:spcPct val="100000"/>
                        </a:lnSpc>
                        <a:spcBef>
                          <a:spcPts val="0"/>
                        </a:spcBef>
                        <a:spcAft>
                          <a:spcPts val="0"/>
                        </a:spcAft>
                        <a:buClrTx/>
                        <a:buSzTx/>
                        <a:buFontTx/>
                        <a:buNone/>
                        <a:tabLst/>
                        <a:defRPr/>
                      </a:pPr>
                      <a:r>
                        <a:rPr lang="zh-CN" altLang="en-US" b="1" dirty="0">
                          <a:effectLst/>
                          <a:latin typeface="微软雅黑" panose="020B0503020204020204" pitchFamily="34" charset="-122"/>
                          <a:ea typeface="微软雅黑" panose="020B0503020204020204" pitchFamily="34" charset="-122"/>
                        </a:rPr>
                        <a:t>水青冈属 </a:t>
                      </a:r>
                      <a:r>
                        <a:rPr lang="en-US" altLang="zh-CN" sz="1800" b="1" i="1" kern="1200" dirty="0">
                          <a:solidFill>
                            <a:schemeClr val="dk1"/>
                          </a:solidFill>
                          <a:latin typeface="微软雅黑" panose="020B0503020204020204" pitchFamily="34" charset="-122"/>
                          <a:ea typeface="微软雅黑" panose="020B0503020204020204" pitchFamily="34" charset="-122"/>
                          <a:cs typeface="+mn-cs"/>
                        </a:rPr>
                        <a:t>Fagus</a:t>
                      </a:r>
                      <a:endParaRPr lang="zh-CN" altLang="en-US" sz="1800" b="1" i="1" kern="1200" dirty="0">
                        <a:solidFill>
                          <a:schemeClr val="dk1"/>
                        </a:solidFill>
                        <a:latin typeface="微软雅黑" panose="020B0503020204020204" pitchFamily="34" charset="-122"/>
                        <a:ea typeface="微软雅黑" panose="020B0503020204020204" pitchFamily="34" charset="-122"/>
                        <a:cs typeface="+mn-cs"/>
                      </a:endParaRPr>
                    </a:p>
                  </a:txBody>
                  <a:tcPr/>
                </a:tc>
                <a:tc>
                  <a:txBody>
                    <a:bodyPr/>
                    <a:lstStyle/>
                    <a:p>
                      <a:r>
                        <a:rPr lang="en-US" altLang="zh-CN" b="1" dirty="0">
                          <a:latin typeface="微软雅黑" panose="020B0503020204020204" pitchFamily="34" charset="-122"/>
                          <a:ea typeface="微软雅黑" panose="020B0503020204020204" pitchFamily="34" charset="-122"/>
                        </a:rPr>
                        <a:t>10</a:t>
                      </a:r>
                      <a:endParaRPr lang="zh-CN" altLang="en-US" b="1" dirty="0">
                        <a:latin typeface="微软雅黑" panose="020B0503020204020204" pitchFamily="34" charset="-122"/>
                        <a:ea typeface="微软雅黑" panose="020B0503020204020204" pitchFamily="34" charset="-122"/>
                      </a:endParaRPr>
                    </a:p>
                  </a:txBody>
                  <a:tcPr/>
                </a:tc>
                <a:tc>
                  <a:txBody>
                    <a:bodyPr/>
                    <a:lstStyle/>
                    <a:p>
                      <a:r>
                        <a:rPr lang="en-US" altLang="zh-CN" b="1" dirty="0">
                          <a:latin typeface="微软雅黑" panose="020B0503020204020204" pitchFamily="34" charset="-122"/>
                          <a:ea typeface="微软雅黑" panose="020B0503020204020204" pitchFamily="34" charset="-122"/>
                        </a:rPr>
                        <a:t>4</a:t>
                      </a: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a:t>
                      </a:r>
                    </a:p>
                  </a:txBody>
                  <a:tcPr/>
                </a:tc>
                <a:extLst>
                  <a:ext uri="{0D108BD9-81ED-4DB2-BD59-A6C34878D82A}">
                    <a16:rowId xmlns:a16="http://schemas.microsoft.com/office/drawing/2014/main" val="10007"/>
                  </a:ext>
                </a:extLst>
              </a:tr>
            </a:tbl>
          </a:graphicData>
        </a:graphic>
      </p:graphicFrame>
      <p:sp>
        <p:nvSpPr>
          <p:cNvPr id="7" name="文本框 6"/>
          <p:cNvSpPr txBox="1"/>
          <p:nvPr/>
        </p:nvSpPr>
        <p:spPr>
          <a:xfrm>
            <a:off x="2313131" y="1881732"/>
            <a:ext cx="4801314" cy="46166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中国壳斗科属、种和特有种统计表</a:t>
            </a:r>
          </a:p>
        </p:txBody>
      </p:sp>
      <p:sp>
        <p:nvSpPr>
          <p:cNvPr id="10" name="文本框 9">
            <a:extLst>
              <a:ext uri="{FF2B5EF4-FFF2-40B4-BE49-F238E27FC236}">
                <a16:creationId xmlns:a16="http://schemas.microsoft.com/office/drawing/2014/main" id="{366CF7DF-3A92-4334-B2BF-9552F7AF8BBF}"/>
              </a:ext>
            </a:extLst>
          </p:cNvPr>
          <p:cNvSpPr txBox="1"/>
          <p:nvPr/>
        </p:nvSpPr>
        <p:spPr>
          <a:xfrm>
            <a:off x="2040081" y="150212"/>
            <a:ext cx="5376793" cy="825419"/>
          </a:xfrm>
          <a:prstGeom prst="rect">
            <a:avLst/>
          </a:prstGeom>
          <a:noFill/>
        </p:spPr>
        <p:txBody>
          <a:bodyPr wrap="none" rtlCol="0">
            <a:spAutoFit/>
          </a:bodyPr>
          <a:lstStyle/>
          <a:p>
            <a:pP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壳斗科的分类与系统发育</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id="{19AB5E8B-0539-43B3-9A3C-05BAA3EEEEF9}"/>
              </a:ext>
            </a:extLst>
          </p:cNvPr>
          <p:cNvSpPr/>
          <p:nvPr/>
        </p:nvSpPr>
        <p:spPr>
          <a:xfrm>
            <a:off x="1693240" y="1211414"/>
            <a:ext cx="387928" cy="480168"/>
          </a:xfrm>
          <a:prstGeom prst="rect">
            <a:avLst/>
          </a:prstGeom>
          <a:solidFill>
            <a:srgbClr val="3857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rPr>
              <a:t>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a16="http://schemas.microsoft.com/office/drawing/2014/main" id="{9B915F86-7BFD-45B3-8FDD-4AC404D81311}"/>
              </a:ext>
            </a:extLst>
          </p:cNvPr>
          <p:cNvSpPr/>
          <p:nvPr/>
        </p:nvSpPr>
        <p:spPr>
          <a:xfrm>
            <a:off x="2261461" y="1168362"/>
            <a:ext cx="4493538" cy="523220"/>
          </a:xfrm>
          <a:prstGeom prst="rect">
            <a:avLst/>
          </a:prstGeom>
        </p:spPr>
        <p:txBody>
          <a:bodyPr wrap="non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壳斗科的分类与物种多样性</a:t>
            </a:r>
            <a:endParaRPr lang="zh-CN" altLang="en-US" sz="2800" dirty="0">
              <a:solidFill>
                <a:srgbClr val="FFFF00"/>
              </a:solidFill>
            </a:endParaRPr>
          </a:p>
        </p:txBody>
      </p:sp>
      <p:sp>
        <p:nvSpPr>
          <p:cNvPr id="13" name="矩形 12">
            <a:extLst>
              <a:ext uri="{FF2B5EF4-FFF2-40B4-BE49-F238E27FC236}">
                <a16:creationId xmlns:a16="http://schemas.microsoft.com/office/drawing/2014/main" id="{B29CA71D-149E-4A66-A35B-E6251453537D}"/>
              </a:ext>
            </a:extLst>
          </p:cNvPr>
          <p:cNvSpPr/>
          <p:nvPr/>
        </p:nvSpPr>
        <p:spPr>
          <a:xfrm>
            <a:off x="1693719" y="294803"/>
            <a:ext cx="193964" cy="63414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669959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31551</TotalTime>
  <Words>2290</Words>
  <Application>Microsoft Office PowerPoint</Application>
  <PresentationFormat>宽屏</PresentationFormat>
  <Paragraphs>226</Paragraphs>
  <Slides>31</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31</vt:i4>
      </vt:variant>
    </vt:vector>
  </HeadingPairs>
  <TitlesOfParts>
    <vt:vector size="41" baseType="lpstr">
      <vt:lpstr>宋体</vt:lpstr>
      <vt:lpstr>微软雅黑</vt:lpstr>
      <vt:lpstr>幼圆</vt:lpstr>
      <vt:lpstr>Arial</vt:lpstr>
      <vt:lpstr>Calibri</vt:lpstr>
      <vt:lpstr>Calibri Light</vt:lpstr>
      <vt:lpstr>Georgia</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图客巴巴</dc:title>
  <dc:creator>图客巴巴</dc:creator>
  <cp:keywords>www.tuke88.com</cp:keywords>
  <cp:lastModifiedBy>张 志翔</cp:lastModifiedBy>
  <cp:revision>1661</cp:revision>
  <dcterms:created xsi:type="dcterms:W3CDTF">2016-06-29T09:22:39Z</dcterms:created>
  <dcterms:modified xsi:type="dcterms:W3CDTF">2022-09-28T04:42:54Z</dcterms:modified>
</cp:coreProperties>
</file>